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330" r:id="rId2"/>
    <p:sldId id="266" r:id="rId3"/>
    <p:sldId id="355" r:id="rId4"/>
    <p:sldId id="337" r:id="rId5"/>
    <p:sldId id="354" r:id="rId6"/>
    <p:sldId id="352" r:id="rId7"/>
    <p:sldId id="356" r:id="rId8"/>
    <p:sldId id="357" r:id="rId9"/>
    <p:sldId id="378" r:id="rId10"/>
    <p:sldId id="358" r:id="rId11"/>
    <p:sldId id="359" r:id="rId12"/>
    <p:sldId id="379" r:id="rId13"/>
    <p:sldId id="360" r:id="rId14"/>
    <p:sldId id="361" r:id="rId15"/>
    <p:sldId id="364" r:id="rId16"/>
    <p:sldId id="366" r:id="rId17"/>
    <p:sldId id="372" r:id="rId18"/>
    <p:sldId id="373" r:id="rId19"/>
    <p:sldId id="375" r:id="rId20"/>
    <p:sldId id="376" r:id="rId21"/>
    <p:sldId id="377" r:id="rId22"/>
    <p:sldId id="350"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Lst>
  <p:sldSz cx="9144000" cy="5143500" type="screen16x9"/>
  <p:notesSz cx="9144000" cy="6858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77739" autoAdjust="0"/>
  </p:normalViewPr>
  <p:slideViewPr>
    <p:cSldViewPr snapToGrid="0" snapToObjects="1">
      <p:cViewPr varScale="1">
        <p:scale>
          <a:sx n="108" d="100"/>
          <a:sy n="108" d="100"/>
        </p:scale>
        <p:origin x="-84" y="-156"/>
      </p:cViewPr>
      <p:guideLst>
        <p:guide orient="horz" pos="162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4D949-EFE9-41F7-941A-C78A93752C4A}" type="doc">
      <dgm:prSet loTypeId="urn:microsoft.com/office/officeart/2005/8/layout/chevron1" loCatId="process" qsTypeId="urn:microsoft.com/office/officeart/2005/8/quickstyle/simple1" qsCatId="simple" csTypeId="urn:microsoft.com/office/officeart/2005/8/colors/accent1_2" csCatId="accent1" phldr="1"/>
      <dgm:spPr/>
    </dgm:pt>
    <dgm:pt modelId="{6A42631C-C655-4F61-9F1C-FCFDEA784EF7}">
      <dgm:prSet phldrT="[Text]" custT="1"/>
      <dgm:spPr>
        <a:solidFill>
          <a:schemeClr val="accent3"/>
        </a:solidFill>
      </dgm:spPr>
      <dgm:t>
        <a:bodyPr/>
        <a:lstStyle/>
        <a:p>
          <a:r>
            <a:rPr lang="en-US" sz="1800" dirty="0" smtClean="0"/>
            <a:t>Disposition</a:t>
          </a:r>
          <a:endParaRPr lang="en-US" sz="1800" dirty="0"/>
        </a:p>
      </dgm:t>
    </dgm:pt>
    <dgm:pt modelId="{78BD6810-CEE5-47FB-BA72-B850954C49BB}" type="parTrans" cxnId="{1081492D-C01C-41D4-923E-73D63C4F99C5}">
      <dgm:prSet/>
      <dgm:spPr/>
      <dgm:t>
        <a:bodyPr/>
        <a:lstStyle/>
        <a:p>
          <a:endParaRPr lang="en-US"/>
        </a:p>
      </dgm:t>
    </dgm:pt>
    <dgm:pt modelId="{E8FDCC04-1D58-4527-9D36-CC076714A599}" type="sibTrans" cxnId="{1081492D-C01C-41D4-923E-73D63C4F99C5}">
      <dgm:prSet/>
      <dgm:spPr/>
      <dgm:t>
        <a:bodyPr/>
        <a:lstStyle/>
        <a:p>
          <a:endParaRPr lang="en-US"/>
        </a:p>
      </dgm:t>
    </dgm:pt>
    <dgm:pt modelId="{11379BDD-5B5E-42FD-8E8D-48D84F24A89B}">
      <dgm:prSet phldrT="[Text]" custT="1"/>
      <dgm:spPr/>
      <dgm:t>
        <a:bodyPr/>
        <a:lstStyle/>
        <a:p>
          <a:r>
            <a:rPr lang="en-US" sz="1800" dirty="0" smtClean="0"/>
            <a:t>Active</a:t>
          </a:r>
          <a:endParaRPr lang="en-US" sz="1800" dirty="0"/>
        </a:p>
      </dgm:t>
    </dgm:pt>
    <dgm:pt modelId="{38D3610F-4086-4C24-B56C-684C7C1C6FCB}" type="parTrans" cxnId="{D4427D68-DA56-4703-A910-0D478B945B79}">
      <dgm:prSet/>
      <dgm:spPr/>
      <dgm:t>
        <a:bodyPr/>
        <a:lstStyle/>
        <a:p>
          <a:endParaRPr lang="en-US"/>
        </a:p>
      </dgm:t>
    </dgm:pt>
    <dgm:pt modelId="{906F16AA-A631-421C-BE53-476339432424}" type="sibTrans" cxnId="{D4427D68-DA56-4703-A910-0D478B945B79}">
      <dgm:prSet/>
      <dgm:spPr/>
      <dgm:t>
        <a:bodyPr/>
        <a:lstStyle/>
        <a:p>
          <a:endParaRPr lang="en-US"/>
        </a:p>
      </dgm:t>
    </dgm:pt>
    <dgm:pt modelId="{6FE7FA2D-A4F8-4974-814E-4B8633E06448}">
      <dgm:prSet phldrT="[Text]" custT="1"/>
      <dgm:spPr>
        <a:solidFill>
          <a:srgbClr val="00355F"/>
        </a:solidFill>
      </dgm:spPr>
      <dgm:t>
        <a:bodyPr/>
        <a:lstStyle/>
        <a:p>
          <a:r>
            <a:rPr lang="en-US" sz="1800" dirty="0" smtClean="0"/>
            <a:t>Retention</a:t>
          </a:r>
          <a:endParaRPr lang="en-US" sz="1800" dirty="0"/>
        </a:p>
      </dgm:t>
    </dgm:pt>
    <dgm:pt modelId="{E4E5581F-CFC6-48AC-A0C9-1B115C954F80}" type="parTrans" cxnId="{C59FB58B-1FA1-4499-BFBD-15DEDF69834D}">
      <dgm:prSet/>
      <dgm:spPr/>
      <dgm:t>
        <a:bodyPr/>
        <a:lstStyle/>
        <a:p>
          <a:endParaRPr lang="en-US"/>
        </a:p>
      </dgm:t>
    </dgm:pt>
    <dgm:pt modelId="{5F1051E6-A718-4838-9B04-F3A4B31B89A2}" type="sibTrans" cxnId="{C59FB58B-1FA1-4499-BFBD-15DEDF69834D}">
      <dgm:prSet/>
      <dgm:spPr/>
      <dgm:t>
        <a:bodyPr/>
        <a:lstStyle/>
        <a:p>
          <a:endParaRPr lang="en-US"/>
        </a:p>
      </dgm:t>
    </dgm:pt>
    <dgm:pt modelId="{D7BF763D-3575-478E-8812-4FABA33E8259}" type="pres">
      <dgm:prSet presAssocID="{37D4D949-EFE9-41F7-941A-C78A93752C4A}" presName="Name0" presStyleCnt="0">
        <dgm:presLayoutVars>
          <dgm:dir/>
          <dgm:animLvl val="lvl"/>
          <dgm:resizeHandles val="exact"/>
        </dgm:presLayoutVars>
      </dgm:prSet>
      <dgm:spPr/>
    </dgm:pt>
    <dgm:pt modelId="{B73B12DA-FB1F-447F-843D-CAD4FC8B0E53}" type="pres">
      <dgm:prSet presAssocID="{11379BDD-5B5E-42FD-8E8D-48D84F24A89B}" presName="parTxOnly" presStyleLbl="node1" presStyleIdx="0" presStyleCnt="3" custLinFactNeighborX="6710">
        <dgm:presLayoutVars>
          <dgm:chMax val="0"/>
          <dgm:chPref val="0"/>
          <dgm:bulletEnabled val="1"/>
        </dgm:presLayoutVars>
      </dgm:prSet>
      <dgm:spPr/>
      <dgm:t>
        <a:bodyPr/>
        <a:lstStyle/>
        <a:p>
          <a:endParaRPr lang="en-US"/>
        </a:p>
      </dgm:t>
    </dgm:pt>
    <dgm:pt modelId="{B1750492-A5D3-46DE-BBF7-C6C3EC0F7EF5}" type="pres">
      <dgm:prSet presAssocID="{906F16AA-A631-421C-BE53-476339432424}" presName="parTxOnlySpace" presStyleCnt="0"/>
      <dgm:spPr/>
    </dgm:pt>
    <dgm:pt modelId="{AA3992E8-6FFE-4C1B-9A08-5081C9B06CDB}" type="pres">
      <dgm:prSet presAssocID="{6FE7FA2D-A4F8-4974-814E-4B8633E06448}" presName="parTxOnly" presStyleLbl="node1" presStyleIdx="1" presStyleCnt="3" custScaleX="243688" custLinFactNeighborX="5594">
        <dgm:presLayoutVars>
          <dgm:chMax val="0"/>
          <dgm:chPref val="0"/>
          <dgm:bulletEnabled val="1"/>
        </dgm:presLayoutVars>
      </dgm:prSet>
      <dgm:spPr/>
      <dgm:t>
        <a:bodyPr/>
        <a:lstStyle/>
        <a:p>
          <a:endParaRPr lang="en-US"/>
        </a:p>
      </dgm:t>
    </dgm:pt>
    <dgm:pt modelId="{BB0CA027-472C-4C91-9930-3E4E64FE7D32}" type="pres">
      <dgm:prSet presAssocID="{5F1051E6-A718-4838-9B04-F3A4B31B89A2}" presName="parTxOnlySpace" presStyleCnt="0"/>
      <dgm:spPr/>
    </dgm:pt>
    <dgm:pt modelId="{BCBF0EAA-506A-4C6A-91D4-5D5F4992F694}" type="pres">
      <dgm:prSet presAssocID="{6A42631C-C655-4F61-9F1C-FCFDEA784EF7}" presName="parTxOnly" presStyleLbl="node1" presStyleIdx="2" presStyleCnt="3" custScaleX="115360">
        <dgm:presLayoutVars>
          <dgm:chMax val="0"/>
          <dgm:chPref val="0"/>
          <dgm:bulletEnabled val="1"/>
        </dgm:presLayoutVars>
      </dgm:prSet>
      <dgm:spPr/>
      <dgm:t>
        <a:bodyPr/>
        <a:lstStyle/>
        <a:p>
          <a:endParaRPr lang="en-US"/>
        </a:p>
      </dgm:t>
    </dgm:pt>
  </dgm:ptLst>
  <dgm:cxnLst>
    <dgm:cxn modelId="{D4427D68-DA56-4703-A910-0D478B945B79}" srcId="{37D4D949-EFE9-41F7-941A-C78A93752C4A}" destId="{11379BDD-5B5E-42FD-8E8D-48D84F24A89B}" srcOrd="0" destOrd="0" parTransId="{38D3610F-4086-4C24-B56C-684C7C1C6FCB}" sibTransId="{906F16AA-A631-421C-BE53-476339432424}"/>
    <dgm:cxn modelId="{1081492D-C01C-41D4-923E-73D63C4F99C5}" srcId="{37D4D949-EFE9-41F7-941A-C78A93752C4A}" destId="{6A42631C-C655-4F61-9F1C-FCFDEA784EF7}" srcOrd="2" destOrd="0" parTransId="{78BD6810-CEE5-47FB-BA72-B850954C49BB}" sibTransId="{E8FDCC04-1D58-4527-9D36-CC076714A599}"/>
    <dgm:cxn modelId="{C59FB58B-1FA1-4499-BFBD-15DEDF69834D}" srcId="{37D4D949-EFE9-41F7-941A-C78A93752C4A}" destId="{6FE7FA2D-A4F8-4974-814E-4B8633E06448}" srcOrd="1" destOrd="0" parTransId="{E4E5581F-CFC6-48AC-A0C9-1B115C954F80}" sibTransId="{5F1051E6-A718-4838-9B04-F3A4B31B89A2}"/>
    <dgm:cxn modelId="{2E60EF0C-9FBD-48F8-A730-D9D7846C4C57}" type="presOf" srcId="{6A42631C-C655-4F61-9F1C-FCFDEA784EF7}" destId="{BCBF0EAA-506A-4C6A-91D4-5D5F4992F694}" srcOrd="0" destOrd="0" presId="urn:microsoft.com/office/officeart/2005/8/layout/chevron1"/>
    <dgm:cxn modelId="{3EDCB66D-DA82-485C-A4A4-3D5CEEB3F6C9}" type="presOf" srcId="{6FE7FA2D-A4F8-4974-814E-4B8633E06448}" destId="{AA3992E8-6FFE-4C1B-9A08-5081C9B06CDB}" srcOrd="0" destOrd="0" presId="urn:microsoft.com/office/officeart/2005/8/layout/chevron1"/>
    <dgm:cxn modelId="{64B229BB-0AE2-45CB-8092-F5C1F62E6998}" type="presOf" srcId="{11379BDD-5B5E-42FD-8E8D-48D84F24A89B}" destId="{B73B12DA-FB1F-447F-843D-CAD4FC8B0E53}" srcOrd="0" destOrd="0" presId="urn:microsoft.com/office/officeart/2005/8/layout/chevron1"/>
    <dgm:cxn modelId="{0DF82170-12E1-4A0E-83C1-F23AC8F253A7}" type="presOf" srcId="{37D4D949-EFE9-41F7-941A-C78A93752C4A}" destId="{D7BF763D-3575-478E-8812-4FABA33E8259}" srcOrd="0" destOrd="0" presId="urn:microsoft.com/office/officeart/2005/8/layout/chevron1"/>
    <dgm:cxn modelId="{737F008E-0063-4005-B9AD-14234A2F6BA6}" type="presParOf" srcId="{D7BF763D-3575-478E-8812-4FABA33E8259}" destId="{B73B12DA-FB1F-447F-843D-CAD4FC8B0E53}" srcOrd="0" destOrd="0" presId="urn:microsoft.com/office/officeart/2005/8/layout/chevron1"/>
    <dgm:cxn modelId="{EB23CB14-4498-4992-970E-5E3D818935BA}" type="presParOf" srcId="{D7BF763D-3575-478E-8812-4FABA33E8259}" destId="{B1750492-A5D3-46DE-BBF7-C6C3EC0F7EF5}" srcOrd="1" destOrd="0" presId="urn:microsoft.com/office/officeart/2005/8/layout/chevron1"/>
    <dgm:cxn modelId="{66C2CB0B-256F-476E-B24D-E41D38AF991E}" type="presParOf" srcId="{D7BF763D-3575-478E-8812-4FABA33E8259}" destId="{AA3992E8-6FFE-4C1B-9A08-5081C9B06CDB}" srcOrd="2" destOrd="0" presId="urn:microsoft.com/office/officeart/2005/8/layout/chevron1"/>
    <dgm:cxn modelId="{91E5CBA0-A841-4861-9E06-01049D5BD23C}" type="presParOf" srcId="{D7BF763D-3575-478E-8812-4FABA33E8259}" destId="{BB0CA027-472C-4C91-9930-3E4E64FE7D32}" srcOrd="3" destOrd="0" presId="urn:microsoft.com/office/officeart/2005/8/layout/chevron1"/>
    <dgm:cxn modelId="{C1557A2A-7395-4FC4-9DA1-D96CE74794D0}" type="presParOf" srcId="{D7BF763D-3575-478E-8812-4FABA33E8259}" destId="{BCBF0EAA-506A-4C6A-91D4-5D5F4992F69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B12DA-FB1F-447F-843D-CAD4FC8B0E53}">
      <dsp:nvSpPr>
        <dsp:cNvPr id="0" name=""/>
        <dsp:cNvSpPr/>
      </dsp:nvSpPr>
      <dsp:spPr>
        <a:xfrm>
          <a:off x="16482" y="0"/>
          <a:ext cx="1853049" cy="5080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Active</a:t>
          </a:r>
          <a:endParaRPr lang="en-US" sz="1800" kern="1200" dirty="0"/>
        </a:p>
      </dsp:txBody>
      <dsp:txXfrm>
        <a:off x="270482" y="0"/>
        <a:ext cx="1345049" cy="508000"/>
      </dsp:txXfrm>
    </dsp:sp>
    <dsp:sp modelId="{AA3992E8-6FFE-4C1B-9A08-5081C9B06CDB}">
      <dsp:nvSpPr>
        <dsp:cNvPr id="0" name=""/>
        <dsp:cNvSpPr/>
      </dsp:nvSpPr>
      <dsp:spPr>
        <a:xfrm>
          <a:off x="1682159" y="0"/>
          <a:ext cx="4515659" cy="508000"/>
        </a:xfrm>
        <a:prstGeom prst="chevron">
          <a:avLst/>
        </a:prstGeom>
        <a:solidFill>
          <a:srgbClr val="0035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Retention</a:t>
          </a:r>
          <a:endParaRPr lang="en-US" sz="1800" kern="1200" dirty="0"/>
        </a:p>
      </dsp:txBody>
      <dsp:txXfrm>
        <a:off x="1936159" y="0"/>
        <a:ext cx="4007659" cy="508000"/>
      </dsp:txXfrm>
    </dsp:sp>
    <dsp:sp modelId="{BCBF0EAA-506A-4C6A-91D4-5D5F4992F694}">
      <dsp:nvSpPr>
        <dsp:cNvPr id="0" name=""/>
        <dsp:cNvSpPr/>
      </dsp:nvSpPr>
      <dsp:spPr>
        <a:xfrm>
          <a:off x="6002148" y="0"/>
          <a:ext cx="2137678" cy="508000"/>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Disposition</a:t>
          </a:r>
          <a:endParaRPr lang="en-US" sz="1800" kern="1200" dirty="0"/>
        </a:p>
      </dsp:txBody>
      <dsp:txXfrm>
        <a:off x="6256148" y="0"/>
        <a:ext cx="1629678" cy="508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BEABF908-5E7E-4FF9-9CD7-3F907727B54E}" type="datetimeFigureOut">
              <a:rPr lang="en-US" altLang="en-US"/>
              <a:pPr>
                <a:defRPr/>
              </a:pPr>
              <a:t>6/11/2015</a:t>
            </a:fld>
            <a:endParaRPr lang="en-US" alt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6557E8E1-FEC2-4101-8E74-F7373978CB02}" type="slidenum">
              <a:rPr lang="en-US" altLang="en-US"/>
              <a:pPr>
                <a:defRPr/>
              </a:pPr>
              <a:t>‹#›</a:t>
            </a:fld>
            <a:endParaRPr lang="en-US" altLang="en-US"/>
          </a:p>
        </p:txBody>
      </p:sp>
    </p:spTree>
    <p:extLst>
      <p:ext uri="{BB962C8B-B14F-4D97-AF65-F5344CB8AC3E}">
        <p14:creationId xmlns:p14="http://schemas.microsoft.com/office/powerpoint/2010/main" val="2320023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18D7C3D8-5FBB-440B-9C0D-9D38404B6A63}" type="datetimeFigureOut">
              <a:rPr lang="en-US" altLang="en-US"/>
              <a:pPr>
                <a:defRPr/>
              </a:pPr>
              <a:t>6/11/2015</a:t>
            </a:fld>
            <a:endParaRPr lang="en-US" alt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BBA24B53-100F-4D6F-A29B-48E7439F2EAB}" type="slidenum">
              <a:rPr lang="en-US" altLang="en-US"/>
              <a:pPr>
                <a:defRPr/>
              </a:pPr>
              <a:t>‹#›</a:t>
            </a:fld>
            <a:endParaRPr lang="en-US" altLang="en-US"/>
          </a:p>
        </p:txBody>
      </p:sp>
    </p:spTree>
    <p:extLst>
      <p:ext uri="{BB962C8B-B14F-4D97-AF65-F5344CB8AC3E}">
        <p14:creationId xmlns:p14="http://schemas.microsoft.com/office/powerpoint/2010/main" val="23146581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BB3FDD7-3E69-4CCE-931E-235D91776C76}" type="slidenum">
              <a:rPr lang="en-US" altLang="en-US">
                <a:latin typeface="Calibri" pitchFamily="34" charset="0"/>
              </a:rPr>
              <a:pPr eaLnBrk="1" hangingPunct="1"/>
              <a:t>1</a:t>
            </a:fld>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Let’s take a look at our second scenario.  These</a:t>
            </a:r>
            <a:r>
              <a:rPr lang="en-US" baseline="0" dirty="0" smtClean="0"/>
              <a:t> rules apply to the records that are related to cases; things like interview and evidence notes.  These records must abide by the rules imposed against them, which includes an interesting alternative scenario.  If another organization, such as the local police department, the FBI, or any other organization requests information regarding the case, the schedule is modified to ensure that the records are retained according to the rules.</a:t>
            </a:r>
            <a:endParaRPr 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13</a:t>
            </a:fld>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 again, let’s start off with cutoff.  Can anyone find the cutoff</a:t>
            </a:r>
            <a:r>
              <a:rPr lang="en-US" baseline="0" dirty="0" smtClean="0"/>
              <a:t> instructions?</a:t>
            </a: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14</a:t>
            </a:fld>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long to hold onto</a:t>
            </a:r>
            <a:r>
              <a:rPr lang="en-US" baseline="0" dirty="0" smtClean="0"/>
              <a:t> the document</a:t>
            </a:r>
            <a:r>
              <a:rPr lang="en-US" dirty="0" smtClean="0"/>
              <a:t>?</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15</a:t>
            </a:fld>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 anyone</a:t>
            </a:r>
            <a:r>
              <a:rPr lang="en-US" baseline="0" dirty="0" smtClean="0"/>
              <a:t> point out the disposition?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Now that we’ve identified the objects for the first part rule, let’s consider what must happen in order for the alternate retention schedule to kick in.  This will be known as an “Event”.</a:t>
            </a: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16</a:t>
            </a:fld>
            <a:endParaRPr lang="en-US"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 anyone</a:t>
            </a:r>
            <a:r>
              <a:rPr lang="en-US" baseline="0" dirty="0" smtClean="0"/>
              <a:t> point out the disposition?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Now that we’ve identified the objects for the first part rule, let’s consider what must happen in order for the alternate retention schedule to kick in.  This will be known as an “Event”.</a:t>
            </a: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17</a:t>
            </a:fld>
            <a:endParaRPr lang="en-US"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that we’ve identified the event, we need to identify the</a:t>
            </a:r>
            <a:r>
              <a:rPr lang="en-US" baseline="0" dirty="0" smtClean="0"/>
              <a:t> retention and disposition for the alternate retention schedule.  In other words, we need to find the secondary retention schedule and disposition.  </a:t>
            </a: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18</a:t>
            </a:fld>
            <a:endParaRPr lang="en-US"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Lastly,</a:t>
            </a:r>
            <a:r>
              <a:rPr lang="en-US" baseline="0" dirty="0" smtClean="0"/>
              <a:t> we need to identify the location to which the accession will send the records.  This is known as a “location”.</a:t>
            </a: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19</a:t>
            </a:fld>
            <a:endParaRPr lang="en-US"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 anyone point out the location?</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20</a:t>
            </a:fld>
            <a:endParaRPr lang="en-US"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 anyone point out the location?</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21</a:t>
            </a:fld>
            <a:endParaRPr lang="en-US"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Cutoff, show eligibility dates, and delete. </a:t>
            </a:r>
            <a:r>
              <a:rPr lang="en-US" sz="1200" kern="1200" dirty="0" smtClean="0">
                <a:solidFill>
                  <a:schemeClr val="tx1"/>
                </a:solidFill>
                <a:effectLst/>
                <a:latin typeface="+mn-lt"/>
                <a:ea typeface="ＭＳ Ｐゴシック" pitchFamily="34" charset="-128"/>
                <a:cs typeface="+mn-cs"/>
              </a:rPr>
              <a:t>Keep in mind that we’re browsing to records, which is not the best practice in most cases.  Records could typically be set up in ways such that you can perform mass cutoffs or dispositions in an efficient manner.  To perform these mass cutoffs or dispositions, we can use records management searching to group together similar records, for example, all records that are available for cutoff….foreshadowing…</a:t>
            </a:r>
          </a:p>
          <a:p>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24</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Retention schedules dictated by records authority,</a:t>
            </a:r>
            <a:r>
              <a:rPr lang="en-US" altLang="en-US" baseline="0" dirty="0" smtClean="0"/>
              <a:t> but designed by you!</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Please</a:t>
            </a:r>
            <a:r>
              <a:rPr lang="en-US" altLang="en-US" baseline="0" dirty="0" smtClean="0"/>
              <a:t> keep in mind that these are all fictional scenarios and retention schedules. All aspects of RM in Laserfiche are configurable, so retention schedules and the like can be tailored to fit your records management needs. I know there are other terms for some of the objects in Laserfiche, but the meaning behind the terms remains the same. Even if it is called something else, you still have to hold onto a document for a certain amount of time, and get rid of it when the time comes. All terms come from </a:t>
            </a:r>
            <a:r>
              <a:rPr lang="en-US" altLang="en-US" baseline="0" dirty="0" err="1" smtClean="0"/>
              <a:t>DoD</a:t>
            </a:r>
            <a:r>
              <a:rPr lang="en-US" altLang="en-US" baseline="0" dirty="0" smtClean="0"/>
              <a:t> specifications.</a:t>
            </a: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6E4999-450E-4B4B-A947-B68FB9020B82}" type="slidenum">
              <a:rPr lang="en-US" altLang="en-US">
                <a:latin typeface="Calibri" pitchFamily="34" charset="0"/>
              </a:rPr>
              <a:pPr eaLnBrk="1" hangingPunct="1"/>
              <a:t>2</a:t>
            </a:fld>
            <a:endParaRPr lang="en-US"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t>The records menu is your friend.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25</a:t>
            </a:fld>
            <a:endParaRPr lang="en-US" alt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pitchFamily="34" charset="-128"/>
                <a:cs typeface="+mn-cs"/>
              </a:rPr>
              <a:t>Since we know that all the cutoff instructions are set up to group records for cutoff at the beginning of the year, that typically means that the new year is a busy time for our records managers.  Since we just entered the new year, we have many records which are now eligible for cutoff.  Let’s set up a Records Management Search. (Perform cutoff for these records)</a:t>
            </a:r>
            <a:endParaRPr lang="en-US" sz="1200" kern="1200" dirty="0">
              <a:solidFill>
                <a:schemeClr val="tx1"/>
              </a:solidFill>
              <a:effectLst/>
              <a:latin typeface="+mn-lt"/>
              <a:ea typeface="ＭＳ Ｐゴシック" pitchFamily="34" charset="-128"/>
              <a:cs typeface="+mn-cs"/>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26</a:t>
            </a:fld>
            <a:endParaRPr lang="en-US" alt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Saved</a:t>
            </a:r>
            <a:r>
              <a:rPr lang="en-US" baseline="0" dirty="0" smtClean="0"/>
              <a:t> searches!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27</a:t>
            </a:fld>
            <a:endParaRPr lang="en-US" alt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28</a:t>
            </a:fld>
            <a:endParaRPr lang="en-US"/>
          </a:p>
        </p:txBody>
      </p:sp>
    </p:spTree>
    <p:extLst>
      <p:ext uri="{BB962C8B-B14F-4D97-AF65-F5344CB8AC3E}">
        <p14:creationId xmlns:p14="http://schemas.microsoft.com/office/powerpoint/2010/main" val="3948976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29</a:t>
            </a:fld>
            <a:endParaRPr lang="en-US"/>
          </a:p>
        </p:txBody>
      </p:sp>
    </p:spTree>
    <p:extLst>
      <p:ext uri="{BB962C8B-B14F-4D97-AF65-F5344CB8AC3E}">
        <p14:creationId xmlns:p14="http://schemas.microsoft.com/office/powerpoint/2010/main" val="4255487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34" charset="-128"/>
                <a:cs typeface="+mn-cs"/>
              </a:rPr>
              <a:t>In our case, we’re simply going to freeze the records in their parent folder, but there are alternative methods to achieve similar results.  Audits can be internal, in cases where organizations want to make sure that their records are being managed properly, or audits can be external, where one organization who’s rules must be followed checks in to make sure that the records are managed properly.  In cases of an external audit, you may want to restrict the security of the auditors to go only as far as the document that they need access to.  But what if there are other records in the folder that you don’t want to give them access to?  You can set up a temporary “Auditor” folder where you can drag and drop shortcuts to the relevant documents.  Like I said before, for our case, we’ll simply freeze the records in their current folder.  </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30</a:t>
            </a:fld>
            <a:endParaRPr lang="en-US"/>
          </a:p>
        </p:txBody>
      </p:sp>
    </p:spTree>
    <p:extLst>
      <p:ext uri="{BB962C8B-B14F-4D97-AF65-F5344CB8AC3E}">
        <p14:creationId xmlns:p14="http://schemas.microsoft.com/office/powerpoint/2010/main" val="3330177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31</a:t>
            </a:fld>
            <a:endParaRPr lang="en-US"/>
          </a:p>
        </p:txBody>
      </p:sp>
    </p:spTree>
    <p:extLst>
      <p:ext uri="{BB962C8B-B14F-4D97-AF65-F5344CB8AC3E}">
        <p14:creationId xmlns:p14="http://schemas.microsoft.com/office/powerpoint/2010/main" val="2786077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Uncutoff</a:t>
            </a:r>
            <a:r>
              <a:rPr lang="en-US" baseline="0" dirty="0" smtClean="0"/>
              <a:t> the record, import, set filing date, cutoff again</a:t>
            </a:r>
            <a:endParaRPr 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32</a:t>
            </a:fld>
            <a:endParaRPr lang="en-US" altLang="en-US">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t>Filing date reflects eligibility </a:t>
            </a:r>
            <a:r>
              <a:rPr lang="en-US" baseline="0" smtClean="0"/>
              <a:t>for stuff</a:t>
            </a:r>
            <a:endParaRPr lang="en-US" baseline="0"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33</a:t>
            </a:fld>
            <a:endParaRPr lang="en-US" altLang="en-US">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34</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There</a:t>
            </a:r>
            <a:r>
              <a:rPr lang="en-US" sz="1200" baseline="0" dirty="0" smtClean="0"/>
              <a:t> are 4 basic stages for a record. First it is created, then it becomes active (click). At some point, the record moves into its inactive phase (click) along with a specified retention schedule (click). At the end of the retention, it will become eligible for disposition (click). This timeline is called a lifecycle of the document.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So let’s take a step back and talk about each stage of the record’s lifecycle.  Like I said, when a record is created, it will begin in its active stage of the lifecycle.  After a certain period of time, the record will be “Cut Off”.  Cutoff is a term that is specifically used in Laserfiche.  Cutoff signals the beginning of the retention schedule, in other words, the record is no longer active.  We’ll be covering more about cutoff in just a minute.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So once a record is cutoff, it will now be in its retention schedule.  The retention schedule could be something like, “retain for 3 years”, in which case, the record stays in its inactive state for the duration of the retention schedule.  Once the retention schedule has elapsed, the record will then be “eligible for disposition”.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Disposition is the point at which you are no longer required to keep the record in your system.  A disposition could be an accession, meaning that you’re moving the record to an archive or off-site location.  The other option for disposition is destruction, which allows you to destroy the record in Laserfiche.</a:t>
            </a:r>
            <a:endParaRPr lang="en-US" sz="1200"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4</a:t>
            </a:fld>
            <a:endParaRPr lang="en-US" alt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aseline="0"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35</a:t>
            </a:fld>
            <a:endParaRPr lang="en-US" altLang="en-US">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End </a:t>
            </a:r>
            <a:r>
              <a:rPr lang="en-US" altLang="en-US" baseline="0" dirty="0" smtClean="0"/>
              <a:t>your presentation on this slide, but remember to ask for questions.</a:t>
            </a:r>
            <a:endParaRPr lang="en-US" altLang="en-US" dirty="0" smtClean="0"/>
          </a:p>
          <a:p>
            <a:pPr eaLnBrk="1" hangingPunct="1">
              <a:spcBef>
                <a:spcPct val="0"/>
              </a:spcBef>
            </a:pPr>
            <a:r>
              <a:rPr lang="en-US" altLang="en-US" smtClean="0"/>
              <a:t>Resources: List </a:t>
            </a:r>
            <a:r>
              <a:rPr lang="en-US" altLang="en-US" dirty="0" smtClean="0"/>
              <a:t>other courses, papers, videos, etc., relevant to your course material.</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2CC3C22-70BF-4A11-B140-3F56A1DE4B7D}" type="slidenum">
              <a:rPr lang="en-US" altLang="en-US">
                <a:latin typeface="Calibri" pitchFamily="34" charset="0"/>
              </a:rPr>
              <a:pPr eaLnBrk="1" hangingPunct="1"/>
              <a:t>36</a:t>
            </a:fld>
            <a:endParaRPr lang="en-US" altLang="en-US">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End </a:t>
            </a:r>
            <a:r>
              <a:rPr lang="en-US" altLang="en-US" baseline="0" dirty="0" smtClean="0"/>
              <a:t>your presentation on this slide, but remember to ask for questions.</a:t>
            </a:r>
            <a:endParaRPr lang="en-US" altLang="en-US" dirty="0" smtClean="0"/>
          </a:p>
          <a:p>
            <a:pPr eaLnBrk="1" hangingPunct="1">
              <a:spcBef>
                <a:spcPct val="0"/>
              </a:spcBef>
            </a:pPr>
            <a:r>
              <a:rPr lang="en-US" altLang="en-US" smtClean="0"/>
              <a:t>Resources: List </a:t>
            </a:r>
            <a:r>
              <a:rPr lang="en-US" altLang="en-US" dirty="0" smtClean="0"/>
              <a:t>other courses, papers, videos, etc., relevant to your course material.</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2CC3C22-70BF-4A11-B140-3F56A1DE4B7D}" type="slidenum">
              <a:rPr lang="en-US" altLang="en-US">
                <a:latin typeface="Calibri" pitchFamily="34" charset="0"/>
              </a:rPr>
              <a:pPr eaLnBrk="1" hangingPunct="1"/>
              <a:t>37</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a:t>
            </a:r>
            <a:r>
              <a:rPr lang="en-US" baseline="0" dirty="0" smtClean="0"/>
              <a:t> time cutoff instruction allows you to specify a cycle such that all records with that cutoff instruction will be cutoff once the cycle has elapsed.  An example of this would be a yearly cycle.  Let’s say we have a set of records created in our system in January 2014 and another set of records that are created 10 months from now in November 2014 and both sets of records have a yearly time cycle.  All of the aforementioned records will be eligible for cutoff on January 1</a:t>
            </a:r>
            <a:r>
              <a:rPr lang="en-US" baseline="30000" dirty="0" smtClean="0"/>
              <a:t>st</a:t>
            </a:r>
            <a:r>
              <a:rPr lang="en-US" baseline="0" dirty="0" smtClean="0"/>
              <a:t> 2015.  This is because the records were created during the 2014 cycle, meaning that they are all eligible for cutoff once the new year begins.  </a:t>
            </a:r>
          </a:p>
          <a:p>
            <a:endParaRPr lang="en-US" baseline="0" dirty="0" smtClean="0"/>
          </a:p>
          <a:p>
            <a:r>
              <a:rPr lang="en-US" baseline="0" dirty="0" smtClean="0"/>
              <a:t>Event is slightly different in the sense that you aren’t waiting for a certain time before the records are eligible for cutoff.  You are waiting for a certain event to happen.  So for example, let’s say that you must cutoff a student’s records once they graduate.  That means come May, a large university may have thousands of records to cut off simultaneously.  Not all events will happen simultaneously though.  Let’s consider the case where the event that triggers a cutoff is an employee being terminated.  There is rarely a time when a mass exodus of firings happen simultaneously, and this may cause some problems.  Every time an employee is terminated, you’ll need to act individually on a record.  This isn’t a very efficient way of going about records management, since the goal is to do your duties while spending a minimal amount of time on your tasks.  So how do we account for cases where the cutoffs may happen individually?</a:t>
            </a:r>
          </a:p>
          <a:p>
            <a:endParaRPr lang="en-US" baseline="0" dirty="0" smtClean="0"/>
          </a:p>
          <a:p>
            <a:r>
              <a:rPr lang="en-US" baseline="0" dirty="0" smtClean="0"/>
              <a:t>The last instance of cutoffs that I want to focus on is the </a:t>
            </a:r>
            <a:r>
              <a:rPr lang="en-US" baseline="0" dirty="0" err="1" smtClean="0"/>
              <a:t>Time+Event</a:t>
            </a:r>
            <a:r>
              <a:rPr lang="en-US" baseline="0" dirty="0" smtClean="0"/>
              <a:t> cutoff instruction.  Combining these individual cutoff events is the perfect way to combat cutoffs that typically happen individually.  Setting the cutoff instruction as </a:t>
            </a:r>
            <a:r>
              <a:rPr lang="en-US" baseline="0" dirty="0" err="1" smtClean="0"/>
              <a:t>Time+Event</a:t>
            </a:r>
            <a:r>
              <a:rPr lang="en-US" baseline="0" dirty="0" smtClean="0"/>
              <a:t> allows you to group all your records together over a certain time period.  Let’s consider the termination event cutoff that we were just talking about.  Let’s say that instead of an event cutoff, we set up a </a:t>
            </a:r>
            <a:r>
              <a:rPr lang="en-US" baseline="0" dirty="0" err="1" smtClean="0"/>
              <a:t>time+event</a:t>
            </a:r>
            <a:r>
              <a:rPr lang="en-US" baseline="0" dirty="0" smtClean="0"/>
              <a:t>, for a yearly cycle and the employee being terminated.  This means that over the course of 2014, every employee that is terminated will have their records held until the end of the cycle.  This allows for the employees records to be held until January first of next year, when the records manager can perform a cutoff for each of their records.  Does that make sense?</a:t>
            </a:r>
          </a:p>
          <a:p>
            <a:endParaRPr lang="en-US" baseline="0" dirty="0" smtClean="0"/>
          </a:p>
          <a:p>
            <a:r>
              <a:rPr lang="en-US" baseline="0" dirty="0" smtClean="0"/>
              <a:t>If you’re interested in the other cutoff instructions, please come talk to me after class or head over to the info center for a thorough explanation.</a:t>
            </a:r>
            <a:endParaRPr 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5</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We’ll be operating</a:t>
            </a:r>
            <a:r>
              <a:rPr lang="en-US" baseline="0" dirty="0" smtClean="0"/>
              <a:t> as the records manager for Laser Investigators.  Our company must keep a contract for each of our clients, known as CIS contracts, or Contracts of Confidential Investigative Services.  Let’s take a look at this scenario and try to identify each of the components that we need to build to accommodate the rules that were imposed.  Before we do that just yet, I want to stress a fairly important piece of this course: these retention schedules are not real world retention schedules.  I am not a records manager.  I don’t actually work for </a:t>
            </a:r>
            <a:r>
              <a:rPr lang="en-US" baseline="0" dirty="0" err="1" smtClean="0"/>
              <a:t>LaserInvestigators</a:t>
            </a:r>
            <a:r>
              <a:rPr lang="en-US" baseline="0" dirty="0" smtClean="0"/>
              <a:t>.  So hopefully the scenarios that we use today don’t throw anyone off too much.  The overarching point here is that I want to make sure that we all know how to create a records management system and know what components of the system you must consider when planning for the system.  The actual schedules and instructions are simply there to give us a starting point.  Are we all OK with this? </a:t>
            </a:r>
            <a:endParaRPr 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7</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Here’s an</a:t>
            </a:r>
            <a:r>
              <a:rPr lang="en-US" baseline="0" dirty="0" smtClean="0"/>
              <a:t> example of a record schedule for our CIS contracts.  </a:t>
            </a:r>
            <a:r>
              <a:rPr lang="en-US" dirty="0" smtClean="0"/>
              <a:t>This table is a common way of systematically looking at retention schedules so you can</a:t>
            </a:r>
            <a:r>
              <a:rPr lang="en-US" baseline="0" dirty="0" smtClean="0"/>
              <a:t> plan appropriately</a:t>
            </a:r>
            <a:r>
              <a:rPr lang="en-US" dirty="0" smtClean="0"/>
              <a:t>.  First, you have the code and the title for the rule,</a:t>
            </a:r>
            <a:r>
              <a:rPr lang="en-US" baseline="0" dirty="0" smtClean="0"/>
              <a:t> a description for when this rule applies, and lastly, the schedule that the record must follow.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see here that our CIS contracts must be retained until the end of the year, then help for 3 additional years before destruction.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We’ll start by identifying the cutoff instructions</a:t>
            </a:r>
            <a:r>
              <a:rPr lang="en-US" baseline="0" dirty="0" smtClean="0"/>
              <a:t>  Can anyone refresh my memory on exactly what a cutoff instruction is?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event that takes a record from its active to its inactive stage in its lifecycle)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Exactly.  So in this case, do we have anyone feeling comfortable enough with the concepts to point out what part of this schedule is the cutoff instructions?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(End of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(Write them down as you go)</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8</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we’ll be covering the retention schedule.</a:t>
            </a:r>
            <a:r>
              <a:rPr lang="en-US" baseline="0" dirty="0" smtClean="0"/>
              <a:t>  This is the amount of time that the record must be held after it is cutoff.  Can anyone find the retention period?</a:t>
            </a: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9</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After the retention, we’ll need to identify the disposition action.  Generally, the only options for disposition are destruction</a:t>
            </a:r>
            <a:r>
              <a:rPr lang="en-US" baseline="0" dirty="0" smtClean="0"/>
              <a:t> and accession.  This one should be a </a:t>
            </a:r>
            <a:r>
              <a:rPr lang="en-US" baseline="0" dirty="0" err="1" smtClean="0"/>
              <a:t>gimme</a:t>
            </a:r>
            <a:r>
              <a:rPr lang="en-US" baseline="0" dirty="0" smtClean="0"/>
              <a:t>.  Who wants to get credit for answering this one?</a:t>
            </a: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10</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Does anyone have any questions about how</a:t>
            </a:r>
            <a:r>
              <a:rPr lang="en-US" baseline="0" dirty="0" smtClean="0"/>
              <a:t> these types of records need to be handled?</a:t>
            </a: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E86030-63BD-42B8-AA64-493538956D82}" type="slidenum">
              <a:rPr lang="en-US" altLang="en-US">
                <a:latin typeface="Calibri" pitchFamily="34" charset="0"/>
              </a:rPr>
              <a:pPr eaLnBrk="1" hangingPunct="1"/>
              <a:t>11</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resent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6560" y="1687493"/>
            <a:ext cx="7076109" cy="932558"/>
          </a:xfrm>
        </p:spPr>
        <p:txBody>
          <a:bodyPr anchor="t">
            <a:noAutofit/>
          </a:bodyPr>
          <a:lstStyle>
            <a:lvl1pPr algn="l">
              <a:defRPr sz="2600" b="1">
                <a:solidFill>
                  <a:schemeClr val="bg1"/>
                </a:solidFil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1076561" y="3161810"/>
            <a:ext cx="3248439" cy="279114"/>
          </a:xfrm>
        </p:spPr>
        <p:txBody>
          <a:bodyPr>
            <a:noAutofit/>
          </a:bodyPr>
          <a:lstStyle>
            <a:lvl1pPr marL="0" indent="0" algn="l">
              <a:buFontTx/>
              <a:buNone/>
              <a:defRPr sz="1200">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smtClean="0"/>
              <a:t>Click to edit Master text styles</a:t>
            </a:r>
          </a:p>
        </p:txBody>
      </p:sp>
      <p:sp>
        <p:nvSpPr>
          <p:cNvPr id="14" name="Text Placeholder 9"/>
          <p:cNvSpPr>
            <a:spLocks noGrp="1"/>
          </p:cNvSpPr>
          <p:nvPr>
            <p:ph type="body" sz="quarter" idx="13"/>
          </p:nvPr>
        </p:nvSpPr>
        <p:spPr>
          <a:xfrm>
            <a:off x="1076561" y="3423160"/>
            <a:ext cx="3248439" cy="293913"/>
          </a:xfrm>
        </p:spPr>
        <p:txBody>
          <a:bodyPr>
            <a:noAutofit/>
          </a:bodyPr>
          <a:lstStyle>
            <a:lvl1pPr marL="0" indent="0" algn="l">
              <a:buFontTx/>
              <a:buNone/>
              <a:defRPr sz="1000" i="1">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smtClean="0"/>
              <a:t>Click to edit Master text styles</a:t>
            </a:r>
          </a:p>
        </p:txBody>
      </p:sp>
    </p:spTree>
    <p:extLst>
      <p:ext uri="{BB962C8B-B14F-4D97-AF65-F5344CB8AC3E}">
        <p14:creationId xmlns:p14="http://schemas.microsoft.com/office/powerpoint/2010/main" val="376479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hoto4">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27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2 Presenter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6560" y="1687493"/>
            <a:ext cx="7076109" cy="932558"/>
          </a:xfrm>
        </p:spPr>
        <p:txBody>
          <a:bodyPr anchor="t">
            <a:noAutofit/>
          </a:bodyPr>
          <a:lstStyle>
            <a:lvl1pPr algn="l">
              <a:defRPr sz="2600" b="1">
                <a:solidFill>
                  <a:schemeClr val="bg1"/>
                </a:solidFil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1076561" y="3161810"/>
            <a:ext cx="3248439" cy="279114"/>
          </a:xfrm>
        </p:spPr>
        <p:txBody>
          <a:bodyPr>
            <a:noAutofit/>
          </a:bodyPr>
          <a:lstStyle>
            <a:lvl1pPr marL="0" indent="0" algn="l">
              <a:buFontTx/>
              <a:buNone/>
              <a:defRPr sz="1200">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smtClean="0"/>
              <a:t>Click to edit Master text styles</a:t>
            </a:r>
          </a:p>
        </p:txBody>
      </p:sp>
      <p:sp>
        <p:nvSpPr>
          <p:cNvPr id="14" name="Text Placeholder 9"/>
          <p:cNvSpPr>
            <a:spLocks noGrp="1"/>
          </p:cNvSpPr>
          <p:nvPr>
            <p:ph type="body" sz="quarter" idx="13"/>
          </p:nvPr>
        </p:nvSpPr>
        <p:spPr>
          <a:xfrm>
            <a:off x="1076561" y="3423160"/>
            <a:ext cx="3248439" cy="293913"/>
          </a:xfrm>
        </p:spPr>
        <p:txBody>
          <a:bodyPr>
            <a:noAutofit/>
          </a:bodyPr>
          <a:lstStyle>
            <a:lvl1pPr marL="0" indent="0" algn="l">
              <a:buFontTx/>
              <a:buNone/>
              <a:defRPr sz="1000" i="1">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smtClean="0"/>
              <a:t>Click to edit Master text styles</a:t>
            </a:r>
          </a:p>
        </p:txBody>
      </p:sp>
      <p:sp>
        <p:nvSpPr>
          <p:cNvPr id="11" name="Text Placeholder 9"/>
          <p:cNvSpPr>
            <a:spLocks noGrp="1"/>
          </p:cNvSpPr>
          <p:nvPr>
            <p:ph type="body" sz="quarter" idx="14"/>
          </p:nvPr>
        </p:nvSpPr>
        <p:spPr>
          <a:xfrm>
            <a:off x="4562475" y="3161810"/>
            <a:ext cx="3248439" cy="279114"/>
          </a:xfrm>
        </p:spPr>
        <p:txBody>
          <a:bodyPr>
            <a:noAutofit/>
          </a:bodyPr>
          <a:lstStyle>
            <a:lvl1pPr marL="0" indent="0" algn="l">
              <a:buFontTx/>
              <a:buNone/>
              <a:defRPr sz="1200">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smtClean="0"/>
              <a:t>Click to edit Master text styles</a:t>
            </a:r>
          </a:p>
        </p:txBody>
      </p:sp>
      <p:sp>
        <p:nvSpPr>
          <p:cNvPr id="12" name="Text Placeholder 9"/>
          <p:cNvSpPr>
            <a:spLocks noGrp="1"/>
          </p:cNvSpPr>
          <p:nvPr>
            <p:ph type="body" sz="quarter" idx="15"/>
          </p:nvPr>
        </p:nvSpPr>
        <p:spPr>
          <a:xfrm>
            <a:off x="4562475" y="3423160"/>
            <a:ext cx="3248439" cy="293913"/>
          </a:xfrm>
        </p:spPr>
        <p:txBody>
          <a:bodyPr>
            <a:noAutofit/>
          </a:bodyPr>
          <a:lstStyle>
            <a:lvl1pPr marL="0" indent="0" algn="l">
              <a:buFontTx/>
              <a:buNone/>
              <a:defRPr sz="1000" i="1">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smtClean="0"/>
              <a:t>Click to edit Master text styles</a:t>
            </a:r>
          </a:p>
        </p:txBody>
      </p:sp>
    </p:spTree>
    <p:extLst>
      <p:ext uri="{BB962C8B-B14F-4D97-AF65-F5344CB8AC3E}">
        <p14:creationId xmlns:p14="http://schemas.microsoft.com/office/powerpoint/2010/main" val="408242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3442"/>
            <a:ext cx="7772400" cy="1102519"/>
          </a:xfrm>
        </p:spPr>
        <p:txBody>
          <a:bodyPr>
            <a:normAutofit/>
          </a:bodyPr>
          <a:lstStyle>
            <a:lvl1pPr>
              <a:defRPr sz="36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23047"/>
            <a:ext cx="6400800" cy="131445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27097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Title Bar ">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860" y="-1458"/>
            <a:ext cx="8229600" cy="669845"/>
          </a:xfrm>
        </p:spPr>
        <p:txBody>
          <a:bodyPr>
            <a:no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99860" y="936010"/>
            <a:ext cx="8229600" cy="3544795"/>
          </a:xfrm>
          <a:ln>
            <a:noFill/>
          </a:ln>
        </p:spPr>
        <p:txBody>
          <a:bodyPr>
            <a:normAutofit/>
          </a:bodyPr>
          <a:lstStyle>
            <a:lvl1pPr marL="342900" indent="-342900">
              <a:lnSpc>
                <a:spcPct val="100000"/>
              </a:lnSpc>
              <a:buFont typeface="Lucida Grande"/>
              <a:buChar char="‣"/>
              <a:defRPr sz="3200">
                <a:solidFill>
                  <a:schemeClr val="tx1"/>
                </a:solidFill>
              </a:defRPr>
            </a:lvl1pPr>
            <a:lvl2pPr marL="742950" indent="-285750">
              <a:buFont typeface="Arial"/>
              <a:buChar char="•"/>
              <a:defRPr baseline="0">
                <a:solidFill>
                  <a:schemeClr val="tx1"/>
                </a:solidFill>
              </a:defRPr>
            </a:lvl2pPr>
            <a:lvl3pPr marL="1143000" indent="-228600">
              <a:buFont typeface="Wingdings" charset="2"/>
              <a:buChar char="§"/>
              <a:defRPr baseline="0">
                <a:solidFill>
                  <a:schemeClr val="tx1"/>
                </a:solidFill>
              </a:defRPr>
            </a:lvl3pPr>
            <a:lvl4pPr marL="1600200" indent="-228600">
              <a:buFont typeface="Courier New"/>
              <a:buChar char="o"/>
              <a:defRPr>
                <a:solidFill>
                  <a:schemeClr val="tx1"/>
                </a:solidFill>
              </a:defRPr>
            </a:lvl4pPr>
            <a:lvl5pPr marL="2057400" indent="-228600">
              <a:buFont typeface="Lucida Grande"/>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656950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 name="Content Placeholder 12"/>
          <p:cNvSpPr>
            <a:spLocks noGrp="1"/>
          </p:cNvSpPr>
          <p:nvPr>
            <p:ph sz="quarter" idx="13"/>
          </p:nvPr>
        </p:nvSpPr>
        <p:spPr>
          <a:xfrm>
            <a:off x="0" y="6409"/>
            <a:ext cx="9144000" cy="4813300"/>
          </a:xfrm>
        </p:spPr>
        <p:txBody>
          <a:bodyPr>
            <a:normAutofit/>
          </a:bodyPr>
          <a:lstStyle>
            <a:lvl1pPr marL="0" indent="0" algn="ctr">
              <a:buNone/>
              <a:defRPr sz="2400" baseline="0">
                <a:solidFill>
                  <a:schemeClr val="bg1">
                    <a:lumMod val="75000"/>
                  </a:schemeClr>
                </a:solidFill>
              </a:defRPr>
            </a:lvl1pPr>
          </a:lstStyle>
          <a:p>
            <a:pPr lvl="0"/>
            <a:r>
              <a:rPr lang="en-US" smtClean="0"/>
              <a:t>Click to edit Master text styles</a:t>
            </a:r>
          </a:p>
        </p:txBody>
      </p:sp>
    </p:spTree>
    <p:extLst>
      <p:ext uri="{BB962C8B-B14F-4D97-AF65-F5344CB8AC3E}">
        <p14:creationId xmlns:p14="http://schemas.microsoft.com/office/powerpoint/2010/main" val="151696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ackground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0038" y="936625"/>
            <a:ext cx="8229600" cy="3544888"/>
          </a:xfrm>
        </p:spPr>
        <p:txBody>
          <a:bodyPr/>
          <a:lstStyle>
            <a:lvl1pPr marL="342900" indent="-342900">
              <a:buClr>
                <a:schemeClr val="tx1"/>
              </a:buClr>
              <a:buFont typeface="Lucida Grande"/>
              <a:buChar char="▸"/>
              <a:defRPr>
                <a:solidFill>
                  <a:srgbClr val="000000"/>
                </a:solidFill>
              </a:defRPr>
            </a:lvl1pPr>
            <a:lvl2pPr marL="742950" indent="-285750">
              <a:buClr>
                <a:schemeClr val="tx1"/>
              </a:buClr>
              <a:buFont typeface="Arial"/>
              <a:buChar char="•"/>
              <a:defRPr>
                <a:solidFill>
                  <a:srgbClr val="000000"/>
                </a:solidFill>
              </a:defRPr>
            </a:lvl2pPr>
            <a:lvl3pPr marL="1143000" indent="-228600">
              <a:buClr>
                <a:schemeClr val="tx1"/>
              </a:buClr>
              <a:buFont typeface="Wingdings" charset="2"/>
              <a:buChar char="§"/>
              <a:defRPr>
                <a:solidFill>
                  <a:srgbClr val="000000"/>
                </a:solidFill>
              </a:defRPr>
            </a:lvl3pPr>
            <a:lvl4pPr marL="1600200" indent="-228600">
              <a:buClr>
                <a:schemeClr val="tx1"/>
              </a:buClr>
              <a:buFont typeface="Courier New"/>
              <a:buChar char="o"/>
              <a:defRPr>
                <a:solidFill>
                  <a:srgbClr val="000000"/>
                </a:solidFill>
              </a:defRPr>
            </a:lvl4pPr>
            <a:lvl5pPr marL="2057400" indent="-228600">
              <a:buClr>
                <a:schemeClr val="tx1"/>
              </a:buClr>
              <a:buFont typeface="Lucida Grande"/>
              <a:buChar cha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8651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2">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04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3">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91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4">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44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2EF36BFF-26DD-478D-AE00-85F59186E1D6}" type="datetimeFigureOut">
              <a:rPr lang="en-US" altLang="en-US"/>
              <a:pPr>
                <a:defRPr/>
              </a:pPr>
              <a:t>6/11/2015</a:t>
            </a:fld>
            <a:endParaRPr lang="en-US" alt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104B2D2D-6551-4961-BB75-554A4B4DDA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1" fontAlgn="base" hangingPunct="1">
        <a:spcBef>
          <a:spcPct val="0"/>
        </a:spcBef>
        <a:spcAft>
          <a:spcPct val="0"/>
        </a:spcAft>
        <a:defRPr sz="4400">
          <a:solidFill>
            <a:schemeClr val="tx1"/>
          </a:solidFill>
          <a:latin typeface="Arial" pitchFamily="34" charset="0"/>
          <a:ea typeface="ＭＳ Ｐゴシック" pitchFamily="34" charset="-128"/>
        </a:defRPr>
      </a:lvl2pPr>
      <a:lvl3pPr algn="ctr" defTabSz="457200" rtl="0" eaLnBrk="1" fontAlgn="base" hangingPunct="1">
        <a:spcBef>
          <a:spcPct val="0"/>
        </a:spcBef>
        <a:spcAft>
          <a:spcPct val="0"/>
        </a:spcAft>
        <a:defRPr sz="4400">
          <a:solidFill>
            <a:schemeClr val="tx1"/>
          </a:solidFill>
          <a:latin typeface="Arial" pitchFamily="34" charset="0"/>
          <a:ea typeface="ＭＳ Ｐゴシック" pitchFamily="34" charset="-128"/>
        </a:defRPr>
      </a:lvl3pPr>
      <a:lvl4pPr algn="ctr" defTabSz="457200" rtl="0" eaLnBrk="1" fontAlgn="base" hangingPunct="1">
        <a:spcBef>
          <a:spcPct val="0"/>
        </a:spcBef>
        <a:spcAft>
          <a:spcPct val="0"/>
        </a:spcAft>
        <a:defRPr sz="4400">
          <a:solidFill>
            <a:schemeClr val="tx1"/>
          </a:solidFill>
          <a:latin typeface="Arial" pitchFamily="34" charset="0"/>
          <a:ea typeface="ＭＳ Ｐゴシック" pitchFamily="34" charset="-128"/>
        </a:defRPr>
      </a:lvl4pPr>
      <a:lvl5pPr algn="ctr" defTabSz="457200" rtl="0" eaLnBrk="1" fontAlgn="base" hangingPunct="1">
        <a:spcBef>
          <a:spcPct val="0"/>
        </a:spcBef>
        <a:spcAft>
          <a:spcPct val="0"/>
        </a:spcAft>
        <a:defRPr sz="4400">
          <a:solidFill>
            <a:schemeClr val="tx1"/>
          </a:solidFill>
          <a:latin typeface="Arial" pitchFamily="34" charset="0"/>
          <a:ea typeface="ＭＳ Ｐゴシック" pitchFamily="34" charset="-128"/>
        </a:defRPr>
      </a:lvl5pPr>
      <a:lvl6pPr marL="457200" algn="ctr" defTabSz="457200" rtl="0" eaLnBrk="1" fontAlgn="base" hangingPunct="1">
        <a:spcBef>
          <a:spcPct val="0"/>
        </a:spcBef>
        <a:spcAft>
          <a:spcPct val="0"/>
        </a:spcAft>
        <a:defRPr sz="4400">
          <a:solidFill>
            <a:schemeClr val="tx1"/>
          </a:solidFill>
          <a:latin typeface="Arial" pitchFamily="34" charset="0"/>
          <a:ea typeface="ＭＳ Ｐゴシック" pitchFamily="34" charset="-128"/>
        </a:defRPr>
      </a:lvl6pPr>
      <a:lvl7pPr marL="914400" algn="ctr" defTabSz="457200" rtl="0" eaLnBrk="1" fontAlgn="base" hangingPunct="1">
        <a:spcBef>
          <a:spcPct val="0"/>
        </a:spcBef>
        <a:spcAft>
          <a:spcPct val="0"/>
        </a:spcAft>
        <a:defRPr sz="4400">
          <a:solidFill>
            <a:schemeClr val="tx1"/>
          </a:solidFill>
          <a:latin typeface="Arial" pitchFamily="34" charset="0"/>
          <a:ea typeface="ＭＳ Ｐゴシック" pitchFamily="34" charset="-128"/>
        </a:defRPr>
      </a:lvl7pPr>
      <a:lvl8pPr marL="1371600" algn="ctr" defTabSz="457200" rtl="0" eaLnBrk="1" fontAlgn="base" hangingPunct="1">
        <a:spcBef>
          <a:spcPct val="0"/>
        </a:spcBef>
        <a:spcAft>
          <a:spcPct val="0"/>
        </a:spcAft>
        <a:defRPr sz="4400">
          <a:solidFill>
            <a:schemeClr val="tx1"/>
          </a:solidFill>
          <a:latin typeface="Arial" pitchFamily="34" charset="0"/>
          <a:ea typeface="ＭＳ Ｐゴシック" pitchFamily="34" charset="-128"/>
        </a:defRPr>
      </a:lvl8pPr>
      <a:lvl9pPr marL="1828800" algn="ctr" defTabSz="457200" rtl="0" eaLnBrk="1" fontAlgn="base" hangingPunct="1">
        <a:spcBef>
          <a:spcPct val="0"/>
        </a:spcBef>
        <a:spcAft>
          <a:spcPct val="0"/>
        </a:spcAft>
        <a:defRPr sz="4400">
          <a:solidFill>
            <a:schemeClr val="tx1"/>
          </a:solidFill>
          <a:latin typeface="Arial"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laserfiche.com/support/webhelp/Laserfiche/9.2/en-US/AdminGuide/LFAdmin.htm#RecordsManagement/overview.htm"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hyperlink" Target="https://www.laserfiche.com/PDF/Document/1140276/An-Introduction-to-Transparent-Records-Management" TargetMode="External"/><Relationship Id="rId4" Type="http://schemas.openxmlformats.org/officeDocument/2006/relationships/hyperlink" Target="https://www.laserfiche.com/support/webhelp/Laserfiche/9.2/en-US/UserGuide/Laserfiche_Client.htm#RecordsManagement/overview.htm%3FTocPath%3DLaserfiche%2520Records%2520Management%7C_____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076325" y="1687513"/>
            <a:ext cx="7077075" cy="931862"/>
          </a:xfrm>
        </p:spPr>
        <p:txBody>
          <a:bodyPr/>
          <a:lstStyle/>
          <a:p>
            <a:r>
              <a:rPr lang="en-US" dirty="0" smtClean="0"/>
              <a:t>Records Management</a:t>
            </a:r>
            <a:endParaRPr lang="en-US" altLang="en-US" dirty="0" smtClean="0"/>
          </a:p>
        </p:txBody>
      </p:sp>
      <p:sp>
        <p:nvSpPr>
          <p:cNvPr id="13315" name="Text Placeholder 2"/>
          <p:cNvSpPr>
            <a:spLocks noGrp="1"/>
          </p:cNvSpPr>
          <p:nvPr>
            <p:ph type="body" sz="quarter" idx="10"/>
          </p:nvPr>
        </p:nvSpPr>
        <p:spPr>
          <a:xfrm>
            <a:off x="1076325" y="3162300"/>
            <a:ext cx="3248025" cy="279400"/>
          </a:xfrm>
        </p:spPr>
        <p:txBody>
          <a:bodyPr/>
          <a:lstStyle/>
          <a:p>
            <a:pPr eaLnBrk="1" hangingPunct="1"/>
            <a:r>
              <a:rPr lang="en-US" altLang="en-US" dirty="0" smtClean="0"/>
              <a:t>Jason Rothenberg</a:t>
            </a:r>
          </a:p>
        </p:txBody>
      </p:sp>
      <p:sp>
        <p:nvSpPr>
          <p:cNvPr id="13316" name="Text Placeholder 3"/>
          <p:cNvSpPr>
            <a:spLocks noGrp="1"/>
          </p:cNvSpPr>
          <p:nvPr>
            <p:ph type="body" sz="quarter" idx="13"/>
          </p:nvPr>
        </p:nvSpPr>
        <p:spPr>
          <a:xfrm>
            <a:off x="1076325" y="3422650"/>
            <a:ext cx="3248025" cy="293688"/>
          </a:xfrm>
        </p:spPr>
        <p:txBody>
          <a:bodyPr/>
          <a:lstStyle/>
          <a:p>
            <a:pPr eaLnBrk="1" hangingPunct="1"/>
            <a:r>
              <a:rPr lang="en-US" altLang="en-US" dirty="0" smtClean="0"/>
              <a:t>Presales Engineer, Laserfiche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altLang="en-US" dirty="0" smtClean="0"/>
              <a:t>Example</a:t>
            </a:r>
          </a:p>
        </p:txBody>
      </p:sp>
      <p:graphicFrame>
        <p:nvGraphicFramePr>
          <p:cNvPr id="4" name="Content Placeholder 3"/>
          <p:cNvGraphicFramePr>
            <a:graphicFrameLocks/>
          </p:cNvGraphicFramePr>
          <p:nvPr>
            <p:extLst>
              <p:ext uri="{D42A27DB-BD31-4B8C-83A1-F6EECF244321}">
                <p14:modId xmlns:p14="http://schemas.microsoft.com/office/powerpoint/2010/main" val="875211921"/>
              </p:ext>
            </p:extLst>
          </p:nvPr>
        </p:nvGraphicFramePr>
        <p:xfrm>
          <a:off x="299860" y="1133325"/>
          <a:ext cx="8553854" cy="1798212"/>
        </p:xfrm>
        <a:graphic>
          <a:graphicData uri="http://schemas.openxmlformats.org/drawingml/2006/table">
            <a:tbl>
              <a:tblPr firstRow="1" firstCol="1" bandRow="1">
                <a:tableStyleId>{5C22544A-7EE6-4342-B048-85BDC9FD1C3A}</a:tableStyleId>
              </a:tblPr>
              <a:tblGrid>
                <a:gridCol w="1198277"/>
                <a:gridCol w="2451859"/>
                <a:gridCol w="2451859"/>
                <a:gridCol w="2451859"/>
              </a:tblGrid>
              <a:tr h="396132">
                <a:tc>
                  <a:txBody>
                    <a:bodyPr/>
                    <a:lstStyle/>
                    <a:p>
                      <a:pPr marL="0" marR="0">
                        <a:lnSpc>
                          <a:spcPct val="115000"/>
                        </a:lnSpc>
                        <a:spcBef>
                          <a:spcPts val="0"/>
                        </a:spcBef>
                        <a:spcAft>
                          <a:spcPts val="0"/>
                        </a:spcAft>
                      </a:pPr>
                      <a:r>
                        <a:rPr lang="en-US" sz="2000" dirty="0">
                          <a:effectLst/>
                        </a:rPr>
                        <a:t>Code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Title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Description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Disposition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42772">
                <a:tc>
                  <a:txBody>
                    <a:bodyPr/>
                    <a:lstStyle/>
                    <a:p>
                      <a:pPr marL="0" marR="0">
                        <a:lnSpc>
                          <a:spcPct val="115000"/>
                        </a:lnSpc>
                        <a:spcBef>
                          <a:spcPts val="0"/>
                        </a:spcBef>
                        <a:spcAft>
                          <a:spcPts val="0"/>
                        </a:spcAft>
                      </a:pPr>
                      <a:r>
                        <a:rPr lang="en-US" sz="2000" dirty="0" smtClean="0">
                          <a:effectLst/>
                        </a:rPr>
                        <a:t>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mn-lt"/>
                          <a:ea typeface="+mn-ea"/>
                          <a:cs typeface="+mn-cs"/>
                        </a:rPr>
                        <a:t>CIS Contracts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Contracts created when</a:t>
                      </a:r>
                      <a:r>
                        <a:rPr lang="en-US" sz="2000" baseline="0" dirty="0" smtClean="0">
                          <a:effectLst/>
                        </a:rPr>
                        <a:t> cases are taken by the Private Investigator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Hold until the </a:t>
                      </a:r>
                      <a:r>
                        <a:rPr lang="en-US" sz="2000" dirty="0" smtClean="0">
                          <a:solidFill>
                            <a:srgbClr val="00B050"/>
                          </a:solidFill>
                          <a:effectLst/>
                        </a:rPr>
                        <a:t>end of the year</a:t>
                      </a:r>
                      <a:r>
                        <a:rPr lang="en-US" sz="2000" dirty="0" smtClean="0">
                          <a:effectLst/>
                        </a:rPr>
                        <a:t>, then </a:t>
                      </a:r>
                      <a:r>
                        <a:rPr lang="en-US" sz="2000" dirty="0" smtClean="0">
                          <a:solidFill>
                            <a:srgbClr val="0070C0"/>
                          </a:solidFill>
                          <a:effectLst/>
                        </a:rPr>
                        <a:t>retain for 3 years </a:t>
                      </a:r>
                      <a:r>
                        <a:rPr lang="en-US" sz="2000" dirty="0" smtClean="0">
                          <a:effectLst/>
                        </a:rPr>
                        <a:t>before destruction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extBox 4"/>
          <p:cNvSpPr txBox="1"/>
          <p:nvPr/>
        </p:nvSpPr>
        <p:spPr>
          <a:xfrm>
            <a:off x="299860" y="3371933"/>
            <a:ext cx="2430684" cy="646331"/>
          </a:xfrm>
          <a:prstGeom prst="rect">
            <a:avLst/>
          </a:prstGeom>
          <a:noFill/>
        </p:spPr>
        <p:txBody>
          <a:bodyPr wrap="square" rtlCol="0">
            <a:spAutoFit/>
          </a:bodyPr>
          <a:lstStyle/>
          <a:p>
            <a:pPr algn="ctr"/>
            <a:r>
              <a:rPr lang="en-US" sz="3600" dirty="0" smtClean="0">
                <a:solidFill>
                  <a:srgbClr val="00B050"/>
                </a:solidFill>
              </a:rPr>
              <a:t>Cutoff</a:t>
            </a:r>
            <a:endParaRPr lang="en-US" sz="3600" dirty="0">
              <a:solidFill>
                <a:srgbClr val="00B050"/>
              </a:solidFill>
            </a:endParaRPr>
          </a:p>
        </p:txBody>
      </p:sp>
      <p:sp>
        <p:nvSpPr>
          <p:cNvPr id="6" name="TextBox 5"/>
          <p:cNvSpPr txBox="1"/>
          <p:nvPr/>
        </p:nvSpPr>
        <p:spPr>
          <a:xfrm>
            <a:off x="3199318" y="3346933"/>
            <a:ext cx="2430684" cy="646331"/>
          </a:xfrm>
          <a:prstGeom prst="rect">
            <a:avLst/>
          </a:prstGeom>
          <a:noFill/>
        </p:spPr>
        <p:txBody>
          <a:bodyPr wrap="square" rtlCol="0">
            <a:spAutoFit/>
          </a:bodyPr>
          <a:lstStyle/>
          <a:p>
            <a:pPr algn="ctr"/>
            <a:r>
              <a:rPr lang="en-US" sz="3600" dirty="0" smtClean="0">
                <a:solidFill>
                  <a:srgbClr val="0070C0"/>
                </a:solidFill>
              </a:rPr>
              <a:t>Retention</a:t>
            </a:r>
            <a:endParaRPr lang="en-US" sz="3600" dirty="0">
              <a:solidFill>
                <a:srgbClr val="0070C0"/>
              </a:solidFill>
            </a:endParaRPr>
          </a:p>
        </p:txBody>
      </p:sp>
      <p:sp>
        <p:nvSpPr>
          <p:cNvPr id="7" name="TextBox 6"/>
          <p:cNvSpPr txBox="1"/>
          <p:nvPr/>
        </p:nvSpPr>
        <p:spPr>
          <a:xfrm>
            <a:off x="6098776" y="3346934"/>
            <a:ext cx="2430684" cy="646331"/>
          </a:xfrm>
          <a:prstGeom prst="rect">
            <a:avLst/>
          </a:prstGeom>
          <a:noFill/>
        </p:spPr>
        <p:txBody>
          <a:bodyPr wrap="square" rtlCol="0">
            <a:spAutoFit/>
          </a:bodyPr>
          <a:lstStyle/>
          <a:p>
            <a:pPr algn="ctr"/>
            <a:r>
              <a:rPr lang="en-US" sz="3600" dirty="0" smtClean="0">
                <a:solidFill>
                  <a:srgbClr val="FF0000"/>
                </a:solidFill>
              </a:rPr>
              <a:t>Disposition</a:t>
            </a:r>
            <a:endParaRPr lang="en-US" sz="3600" dirty="0">
              <a:solidFill>
                <a:srgbClr val="FF0000"/>
              </a:solidFill>
            </a:endParaRPr>
          </a:p>
        </p:txBody>
      </p:sp>
    </p:spTree>
    <p:extLst>
      <p:ext uri="{BB962C8B-B14F-4D97-AF65-F5344CB8AC3E}">
        <p14:creationId xmlns:p14="http://schemas.microsoft.com/office/powerpoint/2010/main" val="1027720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altLang="en-US" dirty="0" smtClean="0"/>
              <a:t>Example</a:t>
            </a:r>
          </a:p>
        </p:txBody>
      </p:sp>
      <p:graphicFrame>
        <p:nvGraphicFramePr>
          <p:cNvPr id="4" name="Content Placeholder 3"/>
          <p:cNvGraphicFramePr>
            <a:graphicFrameLocks/>
          </p:cNvGraphicFramePr>
          <p:nvPr>
            <p:extLst>
              <p:ext uri="{D42A27DB-BD31-4B8C-83A1-F6EECF244321}">
                <p14:modId xmlns:p14="http://schemas.microsoft.com/office/powerpoint/2010/main" val="732901296"/>
              </p:ext>
            </p:extLst>
          </p:nvPr>
        </p:nvGraphicFramePr>
        <p:xfrm>
          <a:off x="299860" y="1133325"/>
          <a:ext cx="8553854" cy="1798212"/>
        </p:xfrm>
        <a:graphic>
          <a:graphicData uri="http://schemas.openxmlformats.org/drawingml/2006/table">
            <a:tbl>
              <a:tblPr firstRow="1" firstCol="1" bandRow="1">
                <a:tableStyleId>{5C22544A-7EE6-4342-B048-85BDC9FD1C3A}</a:tableStyleId>
              </a:tblPr>
              <a:tblGrid>
                <a:gridCol w="1198277"/>
                <a:gridCol w="2451859"/>
                <a:gridCol w="2451859"/>
                <a:gridCol w="2451859"/>
              </a:tblGrid>
              <a:tr h="396132">
                <a:tc>
                  <a:txBody>
                    <a:bodyPr/>
                    <a:lstStyle/>
                    <a:p>
                      <a:pPr marL="0" marR="0">
                        <a:lnSpc>
                          <a:spcPct val="115000"/>
                        </a:lnSpc>
                        <a:spcBef>
                          <a:spcPts val="0"/>
                        </a:spcBef>
                        <a:spcAft>
                          <a:spcPts val="0"/>
                        </a:spcAft>
                      </a:pPr>
                      <a:r>
                        <a:rPr lang="en-US" sz="2000" dirty="0">
                          <a:effectLst/>
                        </a:rPr>
                        <a:t>Code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Title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Description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Disposition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42772">
                <a:tc>
                  <a:txBody>
                    <a:bodyPr/>
                    <a:lstStyle/>
                    <a:p>
                      <a:pPr marL="0" marR="0">
                        <a:lnSpc>
                          <a:spcPct val="115000"/>
                        </a:lnSpc>
                        <a:spcBef>
                          <a:spcPts val="0"/>
                        </a:spcBef>
                        <a:spcAft>
                          <a:spcPts val="0"/>
                        </a:spcAft>
                      </a:pPr>
                      <a:r>
                        <a:rPr lang="en-US" sz="2000" dirty="0" smtClean="0">
                          <a:effectLst/>
                        </a:rPr>
                        <a:t>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mn-lt"/>
                          <a:ea typeface="+mn-ea"/>
                          <a:cs typeface="+mn-cs"/>
                        </a:rPr>
                        <a:t>CIS Contracts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Contracts created when</a:t>
                      </a:r>
                      <a:r>
                        <a:rPr lang="en-US" sz="2000" baseline="0" dirty="0" smtClean="0">
                          <a:effectLst/>
                        </a:rPr>
                        <a:t> cases are taken by the Private Investigator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Hold until the </a:t>
                      </a:r>
                      <a:r>
                        <a:rPr lang="en-US" sz="2000" dirty="0" smtClean="0">
                          <a:solidFill>
                            <a:srgbClr val="00B050"/>
                          </a:solidFill>
                          <a:effectLst/>
                        </a:rPr>
                        <a:t>end of the year</a:t>
                      </a:r>
                      <a:r>
                        <a:rPr lang="en-US" sz="2000" dirty="0" smtClean="0">
                          <a:effectLst/>
                        </a:rPr>
                        <a:t>, then </a:t>
                      </a:r>
                      <a:r>
                        <a:rPr lang="en-US" sz="2000" dirty="0" smtClean="0">
                          <a:solidFill>
                            <a:srgbClr val="0070C0"/>
                          </a:solidFill>
                          <a:effectLst/>
                        </a:rPr>
                        <a:t>retain for 3 years </a:t>
                      </a:r>
                      <a:r>
                        <a:rPr lang="en-US" sz="2000" dirty="0" smtClean="0">
                          <a:effectLst/>
                        </a:rPr>
                        <a:t>before </a:t>
                      </a:r>
                      <a:r>
                        <a:rPr lang="en-US" sz="2000" dirty="0" smtClean="0">
                          <a:solidFill>
                            <a:srgbClr val="FF0000"/>
                          </a:solidFill>
                          <a:effectLst/>
                        </a:rPr>
                        <a:t>destruction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extBox 4"/>
          <p:cNvSpPr txBox="1"/>
          <p:nvPr/>
        </p:nvSpPr>
        <p:spPr>
          <a:xfrm>
            <a:off x="299860" y="3371933"/>
            <a:ext cx="2430684" cy="646331"/>
          </a:xfrm>
          <a:prstGeom prst="rect">
            <a:avLst/>
          </a:prstGeom>
          <a:noFill/>
        </p:spPr>
        <p:txBody>
          <a:bodyPr wrap="square" rtlCol="0">
            <a:spAutoFit/>
          </a:bodyPr>
          <a:lstStyle/>
          <a:p>
            <a:pPr algn="ctr"/>
            <a:r>
              <a:rPr lang="en-US" sz="3600" dirty="0" smtClean="0">
                <a:solidFill>
                  <a:srgbClr val="00B050"/>
                </a:solidFill>
              </a:rPr>
              <a:t>Cutoff</a:t>
            </a:r>
            <a:endParaRPr lang="en-US" sz="3600" dirty="0">
              <a:solidFill>
                <a:srgbClr val="00B050"/>
              </a:solidFill>
            </a:endParaRPr>
          </a:p>
        </p:txBody>
      </p:sp>
      <p:sp>
        <p:nvSpPr>
          <p:cNvPr id="6" name="TextBox 5"/>
          <p:cNvSpPr txBox="1"/>
          <p:nvPr/>
        </p:nvSpPr>
        <p:spPr>
          <a:xfrm>
            <a:off x="3199318" y="3346933"/>
            <a:ext cx="2430684" cy="646331"/>
          </a:xfrm>
          <a:prstGeom prst="rect">
            <a:avLst/>
          </a:prstGeom>
          <a:noFill/>
        </p:spPr>
        <p:txBody>
          <a:bodyPr wrap="square" rtlCol="0">
            <a:spAutoFit/>
          </a:bodyPr>
          <a:lstStyle/>
          <a:p>
            <a:pPr algn="ctr"/>
            <a:r>
              <a:rPr lang="en-US" sz="3600" dirty="0" smtClean="0">
                <a:solidFill>
                  <a:srgbClr val="0070C0"/>
                </a:solidFill>
              </a:rPr>
              <a:t>Retention</a:t>
            </a:r>
            <a:endParaRPr lang="en-US" sz="3600" dirty="0">
              <a:solidFill>
                <a:srgbClr val="0070C0"/>
              </a:solidFill>
            </a:endParaRPr>
          </a:p>
        </p:txBody>
      </p:sp>
      <p:sp>
        <p:nvSpPr>
          <p:cNvPr id="7" name="TextBox 6"/>
          <p:cNvSpPr txBox="1"/>
          <p:nvPr/>
        </p:nvSpPr>
        <p:spPr>
          <a:xfrm>
            <a:off x="6098776" y="3346934"/>
            <a:ext cx="2430684" cy="646331"/>
          </a:xfrm>
          <a:prstGeom prst="rect">
            <a:avLst/>
          </a:prstGeom>
          <a:noFill/>
        </p:spPr>
        <p:txBody>
          <a:bodyPr wrap="square" rtlCol="0">
            <a:spAutoFit/>
          </a:bodyPr>
          <a:lstStyle/>
          <a:p>
            <a:pPr algn="ctr"/>
            <a:r>
              <a:rPr lang="en-US" sz="3600" dirty="0" smtClean="0">
                <a:solidFill>
                  <a:srgbClr val="FF0000"/>
                </a:solidFill>
              </a:rPr>
              <a:t>Disposition</a:t>
            </a:r>
            <a:endParaRPr lang="en-US" sz="3600" dirty="0">
              <a:solidFill>
                <a:srgbClr val="FF0000"/>
              </a:solidFill>
            </a:endParaRPr>
          </a:p>
        </p:txBody>
      </p:sp>
    </p:spTree>
    <p:extLst>
      <p:ext uri="{BB962C8B-B14F-4D97-AF65-F5344CB8AC3E}">
        <p14:creationId xmlns:p14="http://schemas.microsoft.com/office/powerpoint/2010/main" val="4019569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685800" y="1554163"/>
            <a:ext cx="7772400" cy="1101725"/>
          </a:xfrm>
        </p:spPr>
        <p:txBody>
          <a:bodyPr/>
          <a:lstStyle/>
          <a:p>
            <a:pPr eaLnBrk="1" hangingPunct="1"/>
            <a:r>
              <a:rPr lang="en-US" altLang="en-US" dirty="0" smtClean="0"/>
              <a:t>To the Hands-On Lab!</a:t>
            </a:r>
          </a:p>
        </p:txBody>
      </p:sp>
      <p:sp>
        <p:nvSpPr>
          <p:cNvPr id="20483" name="Subtitle 2"/>
          <p:cNvSpPr>
            <a:spLocks noGrp="1"/>
          </p:cNvSpPr>
          <p:nvPr>
            <p:ph type="subTitle" idx="1"/>
          </p:nvPr>
        </p:nvSpPr>
        <p:spPr>
          <a:xfrm>
            <a:off x="1371600" y="2422525"/>
            <a:ext cx="6400800" cy="1314450"/>
          </a:xfrm>
        </p:spPr>
        <p:txBody>
          <a:bodyPr/>
          <a:lstStyle/>
          <a:p>
            <a:pPr eaLnBrk="1" hangingPunct="1"/>
            <a:endParaRPr lang="en-US" altLang="en-US" dirty="0" smtClean="0"/>
          </a:p>
        </p:txBody>
      </p:sp>
    </p:spTree>
    <p:extLst>
      <p:ext uri="{BB962C8B-B14F-4D97-AF65-F5344CB8AC3E}">
        <p14:creationId xmlns:p14="http://schemas.microsoft.com/office/powerpoint/2010/main" val="3543487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altLang="en-US" dirty="0" smtClean="0"/>
              <a:t>Story Time</a:t>
            </a:r>
          </a:p>
        </p:txBody>
      </p:sp>
      <p:sp>
        <p:nvSpPr>
          <p:cNvPr id="7" name="Rectangle 3"/>
          <p:cNvSpPr>
            <a:spLocks noGrp="1" noChangeArrowheads="1"/>
          </p:cNvSpPr>
          <p:nvPr>
            <p:ph idx="1"/>
          </p:nvPr>
        </p:nvSpPr>
        <p:spPr>
          <a:xfrm>
            <a:off x="299860" y="936010"/>
            <a:ext cx="8229600" cy="3544795"/>
          </a:xfrm>
        </p:spPr>
        <p:txBody>
          <a:bodyPr>
            <a:normAutofit/>
          </a:bodyPr>
          <a:lstStyle/>
          <a:p>
            <a:r>
              <a:rPr lang="en-US" dirty="0"/>
              <a:t>Records must be kept for all case files</a:t>
            </a:r>
          </a:p>
          <a:p>
            <a:r>
              <a:rPr lang="en-US" dirty="0"/>
              <a:t>If another organization  </a:t>
            </a:r>
            <a:r>
              <a:rPr lang="en-US" dirty="0" smtClean="0"/>
              <a:t>                 requests </a:t>
            </a:r>
            <a:r>
              <a:rPr lang="en-US" dirty="0"/>
              <a:t>information </a:t>
            </a:r>
            <a:r>
              <a:rPr lang="en-US" dirty="0" smtClean="0"/>
              <a:t>                    regarding </a:t>
            </a:r>
            <a:r>
              <a:rPr lang="en-US" dirty="0"/>
              <a:t>a</a:t>
            </a:r>
            <a:r>
              <a:rPr lang="en-US" dirty="0" smtClean="0"/>
              <a:t> </a:t>
            </a:r>
            <a:r>
              <a:rPr lang="en-US" dirty="0"/>
              <a:t>case, the </a:t>
            </a:r>
            <a:r>
              <a:rPr lang="en-US" dirty="0" smtClean="0"/>
              <a:t>                 retention </a:t>
            </a:r>
            <a:r>
              <a:rPr lang="en-US" dirty="0"/>
              <a:t>schedule </a:t>
            </a:r>
            <a:r>
              <a:rPr lang="en-US" dirty="0" smtClean="0"/>
              <a:t>must be                           modified</a:t>
            </a:r>
            <a:endParaRPr lang="en-US" dirty="0"/>
          </a:p>
        </p:txBody>
      </p:sp>
      <p:pic>
        <p:nvPicPr>
          <p:cNvPr id="5" name="Picture 2" descr="C:\Users\jason.rothenberg\Desktop\RF-FM-Confidential-Folder-iStock_000005072391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716" y="1732083"/>
            <a:ext cx="3391696" cy="2497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037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altLang="en-US" dirty="0" smtClean="0"/>
              <a:t>Example</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155305796"/>
              </p:ext>
            </p:extLst>
          </p:nvPr>
        </p:nvGraphicFramePr>
        <p:xfrm>
          <a:off x="299860" y="922491"/>
          <a:ext cx="8553854" cy="3254504"/>
        </p:xfrm>
        <a:graphic>
          <a:graphicData uri="http://schemas.openxmlformats.org/drawingml/2006/table">
            <a:tbl>
              <a:tblPr firstRow="1" firstCol="1" bandRow="1">
                <a:tableStyleId>{5C22544A-7EE6-4342-B048-85BDC9FD1C3A}</a:tableStyleId>
              </a:tblPr>
              <a:tblGrid>
                <a:gridCol w="1198277"/>
                <a:gridCol w="2014608"/>
                <a:gridCol w="2136617"/>
                <a:gridCol w="3204352"/>
              </a:tblGrid>
              <a:tr h="450344">
                <a:tc>
                  <a:txBody>
                    <a:bodyPr/>
                    <a:lstStyle/>
                    <a:p>
                      <a:pPr marL="0" marR="0">
                        <a:lnSpc>
                          <a:spcPct val="115000"/>
                        </a:lnSpc>
                        <a:spcBef>
                          <a:spcPts val="0"/>
                        </a:spcBef>
                        <a:spcAft>
                          <a:spcPts val="0"/>
                        </a:spcAft>
                      </a:pPr>
                      <a:r>
                        <a:rPr lang="en-US" sz="2000" dirty="0">
                          <a:effectLst/>
                        </a:rPr>
                        <a:t>Code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Title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Description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Disposition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92450">
                <a:tc>
                  <a:txBody>
                    <a:bodyPr/>
                    <a:lstStyle/>
                    <a:p>
                      <a:pPr marL="0" marR="0">
                        <a:lnSpc>
                          <a:spcPct val="115000"/>
                        </a:lnSpc>
                        <a:spcBef>
                          <a:spcPts val="0"/>
                        </a:spcBef>
                        <a:spcAft>
                          <a:spcPts val="0"/>
                        </a:spcAft>
                      </a:pPr>
                      <a:r>
                        <a:rPr lang="en-US" sz="2000" dirty="0" smtClean="0">
                          <a:effectLst/>
                        </a:rPr>
                        <a:t>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Case Files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Files associated with cases under investigation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solidFill>
                            <a:schemeClr val="tx1"/>
                          </a:solidFill>
                          <a:effectLst/>
                          <a:latin typeface="+mn-lt"/>
                          <a:ea typeface="+mn-ea"/>
                          <a:cs typeface="+mn-cs"/>
                        </a:rPr>
                        <a:t>Hold files until the end of year after the </a:t>
                      </a:r>
                      <a:r>
                        <a:rPr lang="en-US" sz="2000" baseline="0" dirty="0" smtClean="0">
                          <a:solidFill>
                            <a:schemeClr val="tx1"/>
                          </a:solidFill>
                          <a:effectLst/>
                          <a:latin typeface="+mn-lt"/>
                          <a:ea typeface="+mn-ea"/>
                          <a:cs typeface="+mn-cs"/>
                        </a:rPr>
                        <a:t>case is closed, t</a:t>
                      </a:r>
                      <a:r>
                        <a:rPr lang="en-US" sz="2000" kern="1200" baseline="0" dirty="0" smtClean="0">
                          <a:solidFill>
                            <a:schemeClr val="tx1"/>
                          </a:solidFill>
                          <a:effectLst/>
                          <a:latin typeface="+mn-lt"/>
                          <a:ea typeface="+mn-ea"/>
                          <a:cs typeface="+mn-cs"/>
                        </a:rPr>
                        <a:t>hen</a:t>
                      </a:r>
                      <a:r>
                        <a:rPr lang="en-US" sz="2000" baseline="0" dirty="0" smtClean="0">
                          <a:solidFill>
                            <a:schemeClr val="tx1"/>
                          </a:solidFill>
                          <a:effectLst/>
                          <a:latin typeface="+mn-lt"/>
                          <a:ea typeface="+mn-ea"/>
                          <a:cs typeface="+mn-cs"/>
                        </a:rPr>
                        <a:t> retain for 4 years until destruction. If a request for information is made, relocate the files to an offsite location for archival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extBox 6"/>
          <p:cNvSpPr txBox="1"/>
          <p:nvPr/>
        </p:nvSpPr>
        <p:spPr>
          <a:xfrm>
            <a:off x="0" y="4162939"/>
            <a:ext cx="2430684" cy="646331"/>
          </a:xfrm>
          <a:prstGeom prst="rect">
            <a:avLst/>
          </a:prstGeom>
          <a:noFill/>
        </p:spPr>
        <p:txBody>
          <a:bodyPr wrap="square" rtlCol="0">
            <a:spAutoFit/>
          </a:bodyPr>
          <a:lstStyle/>
          <a:p>
            <a:pPr algn="ctr"/>
            <a:r>
              <a:rPr lang="en-US" sz="3600" dirty="0" smtClean="0">
                <a:solidFill>
                  <a:srgbClr val="00B050"/>
                </a:solidFill>
              </a:rPr>
              <a:t>Cutoff</a:t>
            </a:r>
            <a:endParaRPr lang="en-US" sz="3600" dirty="0">
              <a:solidFill>
                <a:srgbClr val="00B050"/>
              </a:solidFill>
            </a:endParaRPr>
          </a:p>
        </p:txBody>
      </p:sp>
    </p:spTree>
    <p:extLst>
      <p:ext uri="{BB962C8B-B14F-4D97-AF65-F5344CB8AC3E}">
        <p14:creationId xmlns:p14="http://schemas.microsoft.com/office/powerpoint/2010/main" val="3139089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altLang="en-US" dirty="0" smtClean="0"/>
              <a:t>Example</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55549976"/>
              </p:ext>
            </p:extLst>
          </p:nvPr>
        </p:nvGraphicFramePr>
        <p:xfrm>
          <a:off x="299860" y="922491"/>
          <a:ext cx="8553854" cy="3254504"/>
        </p:xfrm>
        <a:graphic>
          <a:graphicData uri="http://schemas.openxmlformats.org/drawingml/2006/table">
            <a:tbl>
              <a:tblPr firstRow="1" firstCol="1" bandRow="1">
                <a:tableStyleId>{5C22544A-7EE6-4342-B048-85BDC9FD1C3A}</a:tableStyleId>
              </a:tblPr>
              <a:tblGrid>
                <a:gridCol w="1198277"/>
                <a:gridCol w="2014608"/>
                <a:gridCol w="2136617"/>
                <a:gridCol w="3204352"/>
              </a:tblGrid>
              <a:tr h="450344">
                <a:tc>
                  <a:txBody>
                    <a:bodyPr/>
                    <a:lstStyle/>
                    <a:p>
                      <a:pPr marL="0" marR="0">
                        <a:lnSpc>
                          <a:spcPct val="115000"/>
                        </a:lnSpc>
                        <a:spcBef>
                          <a:spcPts val="0"/>
                        </a:spcBef>
                        <a:spcAft>
                          <a:spcPts val="0"/>
                        </a:spcAft>
                      </a:pPr>
                      <a:r>
                        <a:rPr lang="en-US" sz="2000" dirty="0">
                          <a:effectLst/>
                        </a:rPr>
                        <a:t>Code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Title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Description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Disposition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92450">
                <a:tc>
                  <a:txBody>
                    <a:bodyPr/>
                    <a:lstStyle/>
                    <a:p>
                      <a:pPr marL="0" marR="0">
                        <a:lnSpc>
                          <a:spcPct val="115000"/>
                        </a:lnSpc>
                        <a:spcBef>
                          <a:spcPts val="0"/>
                        </a:spcBef>
                        <a:spcAft>
                          <a:spcPts val="0"/>
                        </a:spcAft>
                      </a:pPr>
                      <a:r>
                        <a:rPr lang="en-US" sz="2000" dirty="0" smtClean="0">
                          <a:effectLst/>
                        </a:rPr>
                        <a:t>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Case Files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Files associated with cases under investigation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solidFill>
                            <a:schemeClr val="tx1"/>
                          </a:solidFill>
                          <a:effectLst/>
                          <a:latin typeface="+mn-lt"/>
                          <a:ea typeface="+mn-ea"/>
                          <a:cs typeface="+mn-cs"/>
                        </a:rPr>
                        <a:t>Hold files until the </a:t>
                      </a:r>
                      <a:r>
                        <a:rPr lang="en-US" sz="2000" dirty="0" smtClean="0">
                          <a:solidFill>
                            <a:srgbClr val="00B050"/>
                          </a:solidFill>
                          <a:effectLst/>
                          <a:latin typeface="+mn-lt"/>
                          <a:ea typeface="+mn-ea"/>
                          <a:cs typeface="+mn-cs"/>
                        </a:rPr>
                        <a:t>end of year after the </a:t>
                      </a:r>
                      <a:r>
                        <a:rPr lang="en-US" sz="2000" baseline="0" dirty="0" smtClean="0">
                          <a:solidFill>
                            <a:srgbClr val="00B050"/>
                          </a:solidFill>
                          <a:effectLst/>
                          <a:latin typeface="+mn-lt"/>
                          <a:ea typeface="+mn-ea"/>
                          <a:cs typeface="+mn-cs"/>
                        </a:rPr>
                        <a:t>case is closed</a:t>
                      </a:r>
                      <a:r>
                        <a:rPr lang="en-US" sz="2000" baseline="0" dirty="0" smtClean="0">
                          <a:solidFill>
                            <a:schemeClr val="tx1"/>
                          </a:solidFill>
                          <a:effectLst/>
                          <a:latin typeface="+mn-lt"/>
                          <a:ea typeface="+mn-ea"/>
                          <a:cs typeface="+mn-cs"/>
                        </a:rPr>
                        <a:t>, t</a:t>
                      </a:r>
                      <a:r>
                        <a:rPr lang="en-US" sz="2000" kern="1200" baseline="0" dirty="0" smtClean="0">
                          <a:solidFill>
                            <a:schemeClr val="tx1"/>
                          </a:solidFill>
                          <a:effectLst/>
                          <a:latin typeface="+mn-lt"/>
                          <a:ea typeface="+mn-ea"/>
                          <a:cs typeface="+mn-cs"/>
                        </a:rPr>
                        <a:t>hen</a:t>
                      </a:r>
                      <a:r>
                        <a:rPr lang="en-US" sz="2000" baseline="0" dirty="0" smtClean="0">
                          <a:solidFill>
                            <a:schemeClr val="tx1"/>
                          </a:solidFill>
                          <a:effectLst/>
                          <a:latin typeface="+mn-lt"/>
                          <a:ea typeface="+mn-ea"/>
                          <a:cs typeface="+mn-cs"/>
                        </a:rPr>
                        <a:t> retain for 4 years until destruction. If a request for information is made, relocate the files to an offsite location for archival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extBox 6"/>
          <p:cNvSpPr txBox="1"/>
          <p:nvPr/>
        </p:nvSpPr>
        <p:spPr>
          <a:xfrm>
            <a:off x="0" y="4162939"/>
            <a:ext cx="2430684" cy="646331"/>
          </a:xfrm>
          <a:prstGeom prst="rect">
            <a:avLst/>
          </a:prstGeom>
          <a:noFill/>
        </p:spPr>
        <p:txBody>
          <a:bodyPr wrap="square" rtlCol="0">
            <a:spAutoFit/>
          </a:bodyPr>
          <a:lstStyle/>
          <a:p>
            <a:pPr algn="ctr"/>
            <a:r>
              <a:rPr lang="en-US" sz="3600" dirty="0" smtClean="0">
                <a:solidFill>
                  <a:srgbClr val="00B050"/>
                </a:solidFill>
              </a:rPr>
              <a:t>Cutoff</a:t>
            </a:r>
            <a:endParaRPr lang="en-US" sz="3600" dirty="0">
              <a:solidFill>
                <a:srgbClr val="00B050"/>
              </a:solidFill>
            </a:endParaRPr>
          </a:p>
        </p:txBody>
      </p:sp>
      <p:sp>
        <p:nvSpPr>
          <p:cNvPr id="5" name="TextBox 4"/>
          <p:cNvSpPr txBox="1"/>
          <p:nvPr/>
        </p:nvSpPr>
        <p:spPr>
          <a:xfrm>
            <a:off x="1983976" y="4151995"/>
            <a:ext cx="2430684" cy="646331"/>
          </a:xfrm>
          <a:prstGeom prst="rect">
            <a:avLst/>
          </a:prstGeom>
          <a:noFill/>
        </p:spPr>
        <p:txBody>
          <a:bodyPr wrap="square" rtlCol="0">
            <a:spAutoFit/>
          </a:bodyPr>
          <a:lstStyle/>
          <a:p>
            <a:pPr algn="ctr"/>
            <a:r>
              <a:rPr lang="en-US" sz="3600" dirty="0" smtClean="0">
                <a:solidFill>
                  <a:srgbClr val="0070C0"/>
                </a:solidFill>
              </a:rPr>
              <a:t>Retention</a:t>
            </a:r>
            <a:endParaRPr lang="en-US" sz="3600" dirty="0">
              <a:solidFill>
                <a:srgbClr val="0070C0"/>
              </a:solidFill>
            </a:endParaRPr>
          </a:p>
        </p:txBody>
      </p:sp>
    </p:spTree>
    <p:extLst>
      <p:ext uri="{BB962C8B-B14F-4D97-AF65-F5344CB8AC3E}">
        <p14:creationId xmlns:p14="http://schemas.microsoft.com/office/powerpoint/2010/main" val="79721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altLang="en-US" dirty="0" smtClean="0"/>
              <a:t>Example</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399635195"/>
              </p:ext>
            </p:extLst>
          </p:nvPr>
        </p:nvGraphicFramePr>
        <p:xfrm>
          <a:off x="299860" y="922491"/>
          <a:ext cx="8553854" cy="3254504"/>
        </p:xfrm>
        <a:graphic>
          <a:graphicData uri="http://schemas.openxmlformats.org/drawingml/2006/table">
            <a:tbl>
              <a:tblPr firstRow="1" firstCol="1" bandRow="1">
                <a:tableStyleId>{5C22544A-7EE6-4342-B048-85BDC9FD1C3A}</a:tableStyleId>
              </a:tblPr>
              <a:tblGrid>
                <a:gridCol w="1198277"/>
                <a:gridCol w="2014608"/>
                <a:gridCol w="2136617"/>
                <a:gridCol w="3204352"/>
              </a:tblGrid>
              <a:tr h="450344">
                <a:tc>
                  <a:txBody>
                    <a:bodyPr/>
                    <a:lstStyle/>
                    <a:p>
                      <a:pPr marL="0" marR="0">
                        <a:lnSpc>
                          <a:spcPct val="115000"/>
                        </a:lnSpc>
                        <a:spcBef>
                          <a:spcPts val="0"/>
                        </a:spcBef>
                        <a:spcAft>
                          <a:spcPts val="0"/>
                        </a:spcAft>
                      </a:pPr>
                      <a:r>
                        <a:rPr lang="en-US" sz="2000" dirty="0">
                          <a:effectLst/>
                        </a:rPr>
                        <a:t>Code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Title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Description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Disposition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92450">
                <a:tc>
                  <a:txBody>
                    <a:bodyPr/>
                    <a:lstStyle/>
                    <a:p>
                      <a:pPr marL="0" marR="0">
                        <a:lnSpc>
                          <a:spcPct val="115000"/>
                        </a:lnSpc>
                        <a:spcBef>
                          <a:spcPts val="0"/>
                        </a:spcBef>
                        <a:spcAft>
                          <a:spcPts val="0"/>
                        </a:spcAft>
                      </a:pPr>
                      <a:r>
                        <a:rPr lang="en-US" sz="2000" dirty="0" smtClean="0">
                          <a:effectLst/>
                        </a:rPr>
                        <a:t>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Case Files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Files associated with cases under investigation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solidFill>
                            <a:schemeClr val="tx1"/>
                          </a:solidFill>
                          <a:effectLst/>
                          <a:latin typeface="+mn-lt"/>
                          <a:ea typeface="+mn-ea"/>
                          <a:cs typeface="+mn-cs"/>
                        </a:rPr>
                        <a:t>Hold files until the </a:t>
                      </a:r>
                      <a:r>
                        <a:rPr lang="en-US" sz="2000" dirty="0" smtClean="0">
                          <a:solidFill>
                            <a:srgbClr val="00B050"/>
                          </a:solidFill>
                          <a:effectLst/>
                          <a:latin typeface="+mn-lt"/>
                          <a:ea typeface="+mn-ea"/>
                          <a:cs typeface="+mn-cs"/>
                        </a:rPr>
                        <a:t>end of year after the </a:t>
                      </a:r>
                      <a:r>
                        <a:rPr lang="en-US" sz="2000" baseline="0" dirty="0" smtClean="0">
                          <a:solidFill>
                            <a:srgbClr val="00B050"/>
                          </a:solidFill>
                          <a:effectLst/>
                          <a:latin typeface="+mn-lt"/>
                          <a:ea typeface="+mn-ea"/>
                          <a:cs typeface="+mn-cs"/>
                        </a:rPr>
                        <a:t>case is closed</a:t>
                      </a:r>
                      <a:r>
                        <a:rPr lang="en-US" sz="2000" baseline="0" dirty="0" smtClean="0">
                          <a:solidFill>
                            <a:schemeClr val="tx1"/>
                          </a:solidFill>
                          <a:effectLst/>
                          <a:latin typeface="+mn-lt"/>
                          <a:ea typeface="+mn-ea"/>
                          <a:cs typeface="+mn-cs"/>
                        </a:rPr>
                        <a:t>, t</a:t>
                      </a:r>
                      <a:r>
                        <a:rPr lang="en-US" sz="2000" kern="1200" baseline="0" dirty="0" smtClean="0">
                          <a:solidFill>
                            <a:schemeClr val="tx1"/>
                          </a:solidFill>
                          <a:effectLst/>
                          <a:latin typeface="+mn-lt"/>
                          <a:ea typeface="+mn-ea"/>
                          <a:cs typeface="+mn-cs"/>
                        </a:rPr>
                        <a:t>hen</a:t>
                      </a:r>
                      <a:r>
                        <a:rPr lang="en-US" sz="2000" baseline="0" dirty="0" smtClean="0">
                          <a:solidFill>
                            <a:schemeClr val="tx1"/>
                          </a:solidFill>
                          <a:effectLst/>
                          <a:latin typeface="+mn-lt"/>
                          <a:ea typeface="+mn-ea"/>
                          <a:cs typeface="+mn-cs"/>
                        </a:rPr>
                        <a:t> </a:t>
                      </a:r>
                      <a:r>
                        <a:rPr lang="en-US" sz="2000" baseline="0" dirty="0" smtClean="0">
                          <a:solidFill>
                            <a:srgbClr val="0070C0"/>
                          </a:solidFill>
                          <a:effectLst/>
                          <a:latin typeface="+mn-lt"/>
                          <a:ea typeface="+mn-ea"/>
                          <a:cs typeface="+mn-cs"/>
                        </a:rPr>
                        <a:t>retain for 4 years</a:t>
                      </a:r>
                      <a:r>
                        <a:rPr lang="en-US" sz="2000" baseline="0" dirty="0" smtClean="0">
                          <a:solidFill>
                            <a:schemeClr val="tx1"/>
                          </a:solidFill>
                          <a:effectLst/>
                          <a:latin typeface="+mn-lt"/>
                          <a:ea typeface="+mn-ea"/>
                          <a:cs typeface="+mn-cs"/>
                        </a:rPr>
                        <a:t> until destruction. If a request for information is made, relocate the files to an offsite location for archival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TextBox 7"/>
          <p:cNvSpPr txBox="1"/>
          <p:nvPr/>
        </p:nvSpPr>
        <p:spPr>
          <a:xfrm>
            <a:off x="-446708" y="4159824"/>
            <a:ext cx="2430684" cy="646331"/>
          </a:xfrm>
          <a:prstGeom prst="rect">
            <a:avLst/>
          </a:prstGeom>
          <a:noFill/>
        </p:spPr>
        <p:txBody>
          <a:bodyPr wrap="square" rtlCol="0">
            <a:spAutoFit/>
          </a:bodyPr>
          <a:lstStyle/>
          <a:p>
            <a:pPr algn="ctr"/>
            <a:r>
              <a:rPr lang="en-US" sz="3600" dirty="0" smtClean="0">
                <a:solidFill>
                  <a:srgbClr val="00B050"/>
                </a:solidFill>
              </a:rPr>
              <a:t>Cutoff</a:t>
            </a:r>
            <a:endParaRPr lang="en-US" sz="3600" dirty="0">
              <a:solidFill>
                <a:srgbClr val="00B050"/>
              </a:solidFill>
            </a:endParaRPr>
          </a:p>
        </p:txBody>
      </p:sp>
      <p:sp>
        <p:nvSpPr>
          <p:cNvPr id="9" name="TextBox 8"/>
          <p:cNvSpPr txBox="1"/>
          <p:nvPr/>
        </p:nvSpPr>
        <p:spPr>
          <a:xfrm>
            <a:off x="1327029" y="4159823"/>
            <a:ext cx="2430684" cy="646331"/>
          </a:xfrm>
          <a:prstGeom prst="rect">
            <a:avLst/>
          </a:prstGeom>
          <a:noFill/>
        </p:spPr>
        <p:txBody>
          <a:bodyPr wrap="square" rtlCol="0">
            <a:spAutoFit/>
          </a:bodyPr>
          <a:lstStyle/>
          <a:p>
            <a:pPr algn="ctr"/>
            <a:r>
              <a:rPr lang="en-US" sz="3600" dirty="0" smtClean="0">
                <a:solidFill>
                  <a:srgbClr val="0070C0"/>
                </a:solidFill>
              </a:rPr>
              <a:t>Retention</a:t>
            </a:r>
            <a:endParaRPr lang="en-US" sz="3600" dirty="0">
              <a:solidFill>
                <a:srgbClr val="0070C0"/>
              </a:solidFill>
            </a:endParaRPr>
          </a:p>
        </p:txBody>
      </p:sp>
      <p:sp>
        <p:nvSpPr>
          <p:cNvPr id="10" name="TextBox 9"/>
          <p:cNvSpPr txBox="1"/>
          <p:nvPr/>
        </p:nvSpPr>
        <p:spPr>
          <a:xfrm>
            <a:off x="3542290" y="4159822"/>
            <a:ext cx="2430684" cy="646331"/>
          </a:xfrm>
          <a:prstGeom prst="rect">
            <a:avLst/>
          </a:prstGeom>
          <a:noFill/>
        </p:spPr>
        <p:txBody>
          <a:bodyPr wrap="square" rtlCol="0">
            <a:spAutoFit/>
          </a:bodyPr>
          <a:lstStyle/>
          <a:p>
            <a:pPr algn="ctr"/>
            <a:r>
              <a:rPr lang="en-US" sz="3600" dirty="0" smtClean="0">
                <a:solidFill>
                  <a:srgbClr val="FF0000"/>
                </a:solidFill>
              </a:rPr>
              <a:t>Disposition</a:t>
            </a:r>
            <a:endParaRPr lang="en-US" sz="3600" dirty="0">
              <a:solidFill>
                <a:srgbClr val="FF0000"/>
              </a:solidFill>
            </a:endParaRPr>
          </a:p>
        </p:txBody>
      </p:sp>
    </p:spTree>
    <p:extLst>
      <p:ext uri="{BB962C8B-B14F-4D97-AF65-F5344CB8AC3E}">
        <p14:creationId xmlns:p14="http://schemas.microsoft.com/office/powerpoint/2010/main" val="3999373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altLang="en-US" dirty="0" smtClean="0"/>
              <a:t>Example</a:t>
            </a:r>
          </a:p>
        </p:txBody>
      </p:sp>
      <p:sp>
        <p:nvSpPr>
          <p:cNvPr id="8" name="TextBox 7"/>
          <p:cNvSpPr txBox="1"/>
          <p:nvPr/>
        </p:nvSpPr>
        <p:spPr>
          <a:xfrm>
            <a:off x="-446708" y="4159824"/>
            <a:ext cx="2430684" cy="646331"/>
          </a:xfrm>
          <a:prstGeom prst="rect">
            <a:avLst/>
          </a:prstGeom>
          <a:noFill/>
        </p:spPr>
        <p:txBody>
          <a:bodyPr wrap="square" rtlCol="0">
            <a:spAutoFit/>
          </a:bodyPr>
          <a:lstStyle/>
          <a:p>
            <a:pPr algn="ctr"/>
            <a:r>
              <a:rPr lang="en-US" sz="3600" dirty="0" smtClean="0">
                <a:solidFill>
                  <a:srgbClr val="00B050"/>
                </a:solidFill>
              </a:rPr>
              <a:t>Cutoff</a:t>
            </a:r>
            <a:endParaRPr lang="en-US" sz="3600" dirty="0">
              <a:solidFill>
                <a:srgbClr val="00B050"/>
              </a:solidFill>
            </a:endParaRPr>
          </a:p>
        </p:txBody>
      </p:sp>
      <p:sp>
        <p:nvSpPr>
          <p:cNvPr id="9" name="TextBox 8"/>
          <p:cNvSpPr txBox="1"/>
          <p:nvPr/>
        </p:nvSpPr>
        <p:spPr>
          <a:xfrm>
            <a:off x="1327029" y="4159823"/>
            <a:ext cx="2430684" cy="646331"/>
          </a:xfrm>
          <a:prstGeom prst="rect">
            <a:avLst/>
          </a:prstGeom>
          <a:noFill/>
        </p:spPr>
        <p:txBody>
          <a:bodyPr wrap="square" rtlCol="0">
            <a:spAutoFit/>
          </a:bodyPr>
          <a:lstStyle/>
          <a:p>
            <a:pPr algn="ctr"/>
            <a:r>
              <a:rPr lang="en-US" sz="3600" dirty="0" smtClean="0">
                <a:solidFill>
                  <a:srgbClr val="0070C0"/>
                </a:solidFill>
              </a:rPr>
              <a:t>Retention</a:t>
            </a:r>
            <a:endParaRPr lang="en-US" sz="3600" dirty="0">
              <a:solidFill>
                <a:srgbClr val="0070C0"/>
              </a:solidFill>
            </a:endParaRPr>
          </a:p>
        </p:txBody>
      </p:sp>
      <p:sp>
        <p:nvSpPr>
          <p:cNvPr id="10" name="TextBox 9"/>
          <p:cNvSpPr txBox="1"/>
          <p:nvPr/>
        </p:nvSpPr>
        <p:spPr>
          <a:xfrm>
            <a:off x="3542290" y="4159824"/>
            <a:ext cx="2430684" cy="646331"/>
          </a:xfrm>
          <a:prstGeom prst="rect">
            <a:avLst/>
          </a:prstGeom>
          <a:noFill/>
        </p:spPr>
        <p:txBody>
          <a:bodyPr wrap="square" rtlCol="0">
            <a:spAutoFit/>
          </a:bodyPr>
          <a:lstStyle/>
          <a:p>
            <a:pPr algn="ctr"/>
            <a:r>
              <a:rPr lang="en-US" sz="3600" dirty="0" smtClean="0">
                <a:solidFill>
                  <a:srgbClr val="FF0000"/>
                </a:solidFill>
              </a:rPr>
              <a:t>Disposition</a:t>
            </a:r>
            <a:endParaRPr lang="en-US" sz="3600" dirty="0">
              <a:solidFill>
                <a:srgbClr val="FF0000"/>
              </a:solidFill>
            </a:endParaRPr>
          </a:p>
        </p:txBody>
      </p:sp>
      <p:sp>
        <p:nvSpPr>
          <p:cNvPr id="2" name="Content Placeholder 1"/>
          <p:cNvSpPr>
            <a:spLocks noGrp="1"/>
          </p:cNvSpPr>
          <p:nvPr>
            <p:ph idx="1"/>
          </p:nvPr>
        </p:nvSpPr>
        <p:spPr/>
        <p:txBody>
          <a:bodyPr/>
          <a:lstStyle/>
          <a:p>
            <a:endParaRPr lang="en-US"/>
          </a:p>
        </p:txBody>
      </p:sp>
      <p:graphicFrame>
        <p:nvGraphicFramePr>
          <p:cNvPr id="11" name="Content Placeholder 3"/>
          <p:cNvGraphicFramePr>
            <a:graphicFrameLocks/>
          </p:cNvGraphicFramePr>
          <p:nvPr>
            <p:extLst>
              <p:ext uri="{D42A27DB-BD31-4B8C-83A1-F6EECF244321}">
                <p14:modId xmlns:p14="http://schemas.microsoft.com/office/powerpoint/2010/main" val="1112813618"/>
              </p:ext>
            </p:extLst>
          </p:nvPr>
        </p:nvGraphicFramePr>
        <p:xfrm>
          <a:off x="299860" y="922491"/>
          <a:ext cx="8553854" cy="3254504"/>
        </p:xfrm>
        <a:graphic>
          <a:graphicData uri="http://schemas.openxmlformats.org/drawingml/2006/table">
            <a:tbl>
              <a:tblPr firstRow="1" firstCol="1" bandRow="1">
                <a:tableStyleId>{5C22544A-7EE6-4342-B048-85BDC9FD1C3A}</a:tableStyleId>
              </a:tblPr>
              <a:tblGrid>
                <a:gridCol w="1198277"/>
                <a:gridCol w="2014608"/>
                <a:gridCol w="2136617"/>
                <a:gridCol w="3204352"/>
              </a:tblGrid>
              <a:tr h="450344">
                <a:tc>
                  <a:txBody>
                    <a:bodyPr/>
                    <a:lstStyle/>
                    <a:p>
                      <a:pPr marL="0" marR="0">
                        <a:lnSpc>
                          <a:spcPct val="115000"/>
                        </a:lnSpc>
                        <a:spcBef>
                          <a:spcPts val="0"/>
                        </a:spcBef>
                        <a:spcAft>
                          <a:spcPts val="0"/>
                        </a:spcAft>
                      </a:pPr>
                      <a:r>
                        <a:rPr lang="en-US" sz="2000" dirty="0">
                          <a:effectLst/>
                        </a:rPr>
                        <a:t>Code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Title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Description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Disposition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92450">
                <a:tc>
                  <a:txBody>
                    <a:bodyPr/>
                    <a:lstStyle/>
                    <a:p>
                      <a:pPr marL="0" marR="0">
                        <a:lnSpc>
                          <a:spcPct val="115000"/>
                        </a:lnSpc>
                        <a:spcBef>
                          <a:spcPts val="0"/>
                        </a:spcBef>
                        <a:spcAft>
                          <a:spcPts val="0"/>
                        </a:spcAft>
                      </a:pPr>
                      <a:r>
                        <a:rPr lang="en-US" sz="2000" dirty="0" smtClean="0">
                          <a:effectLst/>
                        </a:rPr>
                        <a:t>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Case Files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Files associated with cases under investigation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solidFill>
                            <a:schemeClr val="tx1"/>
                          </a:solidFill>
                          <a:effectLst/>
                          <a:latin typeface="+mn-lt"/>
                          <a:ea typeface="+mn-ea"/>
                          <a:cs typeface="+mn-cs"/>
                        </a:rPr>
                        <a:t>Hold files until the </a:t>
                      </a:r>
                      <a:r>
                        <a:rPr lang="en-US" sz="2000" dirty="0" smtClean="0">
                          <a:solidFill>
                            <a:srgbClr val="00B050"/>
                          </a:solidFill>
                          <a:effectLst/>
                          <a:latin typeface="+mn-lt"/>
                          <a:ea typeface="+mn-ea"/>
                          <a:cs typeface="+mn-cs"/>
                        </a:rPr>
                        <a:t>end of year after the </a:t>
                      </a:r>
                      <a:r>
                        <a:rPr lang="en-US" sz="2000" baseline="0" dirty="0" smtClean="0">
                          <a:solidFill>
                            <a:srgbClr val="00B050"/>
                          </a:solidFill>
                          <a:effectLst/>
                          <a:latin typeface="+mn-lt"/>
                          <a:ea typeface="+mn-ea"/>
                          <a:cs typeface="+mn-cs"/>
                        </a:rPr>
                        <a:t>case is closed</a:t>
                      </a:r>
                      <a:r>
                        <a:rPr lang="en-US" sz="2000" baseline="0" dirty="0" smtClean="0">
                          <a:solidFill>
                            <a:schemeClr val="tx1"/>
                          </a:solidFill>
                          <a:effectLst/>
                          <a:latin typeface="+mn-lt"/>
                          <a:ea typeface="+mn-ea"/>
                          <a:cs typeface="+mn-cs"/>
                        </a:rPr>
                        <a:t>, t</a:t>
                      </a:r>
                      <a:r>
                        <a:rPr lang="en-US" sz="2000" kern="1200" baseline="0" dirty="0" smtClean="0">
                          <a:solidFill>
                            <a:schemeClr val="tx1"/>
                          </a:solidFill>
                          <a:effectLst/>
                          <a:latin typeface="+mn-lt"/>
                          <a:ea typeface="+mn-ea"/>
                          <a:cs typeface="+mn-cs"/>
                        </a:rPr>
                        <a:t>hen</a:t>
                      </a:r>
                      <a:r>
                        <a:rPr lang="en-US" sz="2000" baseline="0" dirty="0" smtClean="0">
                          <a:solidFill>
                            <a:schemeClr val="tx1"/>
                          </a:solidFill>
                          <a:effectLst/>
                          <a:latin typeface="+mn-lt"/>
                          <a:ea typeface="+mn-ea"/>
                          <a:cs typeface="+mn-cs"/>
                        </a:rPr>
                        <a:t> </a:t>
                      </a:r>
                      <a:r>
                        <a:rPr lang="en-US" sz="2000" baseline="0" dirty="0" smtClean="0">
                          <a:solidFill>
                            <a:srgbClr val="0070C0"/>
                          </a:solidFill>
                          <a:effectLst/>
                          <a:latin typeface="+mn-lt"/>
                          <a:ea typeface="+mn-ea"/>
                          <a:cs typeface="+mn-cs"/>
                        </a:rPr>
                        <a:t>retain for 4 years</a:t>
                      </a:r>
                      <a:r>
                        <a:rPr lang="en-US" sz="2000" baseline="0" dirty="0" smtClean="0">
                          <a:solidFill>
                            <a:schemeClr val="tx1"/>
                          </a:solidFill>
                          <a:effectLst/>
                          <a:latin typeface="+mn-lt"/>
                          <a:ea typeface="+mn-ea"/>
                          <a:cs typeface="+mn-cs"/>
                        </a:rPr>
                        <a:t> until </a:t>
                      </a:r>
                      <a:r>
                        <a:rPr lang="en-US" sz="2000" baseline="0" dirty="0" smtClean="0">
                          <a:solidFill>
                            <a:srgbClr val="FF0000"/>
                          </a:solidFill>
                          <a:effectLst/>
                          <a:latin typeface="+mn-lt"/>
                          <a:ea typeface="+mn-ea"/>
                          <a:cs typeface="+mn-cs"/>
                        </a:rPr>
                        <a:t>destruction</a:t>
                      </a:r>
                      <a:r>
                        <a:rPr lang="en-US" sz="2000" baseline="0" dirty="0" smtClean="0">
                          <a:solidFill>
                            <a:schemeClr val="tx1"/>
                          </a:solidFill>
                          <a:effectLst/>
                          <a:latin typeface="+mn-lt"/>
                          <a:ea typeface="+mn-ea"/>
                          <a:cs typeface="+mn-cs"/>
                        </a:rPr>
                        <a:t>. If a request for information is made, relocate the files to an offsite location for archival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3" name="TextBox 12"/>
          <p:cNvSpPr txBox="1"/>
          <p:nvPr/>
        </p:nvSpPr>
        <p:spPr>
          <a:xfrm>
            <a:off x="5398510" y="4172148"/>
            <a:ext cx="2430684" cy="646331"/>
          </a:xfrm>
          <a:prstGeom prst="rect">
            <a:avLst/>
          </a:prstGeom>
          <a:noFill/>
        </p:spPr>
        <p:txBody>
          <a:bodyPr wrap="square" rtlCol="0">
            <a:spAutoFit/>
          </a:bodyPr>
          <a:lstStyle/>
          <a:p>
            <a:pPr algn="ctr"/>
            <a:r>
              <a:rPr lang="en-US" sz="3600" dirty="0" smtClean="0">
                <a:solidFill>
                  <a:schemeClr val="bg1">
                    <a:lumMod val="50000"/>
                  </a:schemeClr>
                </a:solidFill>
              </a:rPr>
              <a:t>Event</a:t>
            </a:r>
            <a:endParaRPr lang="en-US" sz="3600" dirty="0">
              <a:solidFill>
                <a:schemeClr val="bg1">
                  <a:lumMod val="50000"/>
                </a:schemeClr>
              </a:solidFill>
            </a:endParaRPr>
          </a:p>
        </p:txBody>
      </p:sp>
    </p:spTree>
    <p:extLst>
      <p:ext uri="{BB962C8B-B14F-4D97-AF65-F5344CB8AC3E}">
        <p14:creationId xmlns:p14="http://schemas.microsoft.com/office/powerpoint/2010/main" val="2195050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altLang="en-US" dirty="0" smtClean="0"/>
              <a:t>Example</a:t>
            </a:r>
          </a:p>
        </p:txBody>
      </p:sp>
      <p:sp>
        <p:nvSpPr>
          <p:cNvPr id="8" name="TextBox 7"/>
          <p:cNvSpPr txBox="1"/>
          <p:nvPr/>
        </p:nvSpPr>
        <p:spPr>
          <a:xfrm>
            <a:off x="-446708" y="4159824"/>
            <a:ext cx="2430684" cy="646331"/>
          </a:xfrm>
          <a:prstGeom prst="rect">
            <a:avLst/>
          </a:prstGeom>
          <a:noFill/>
        </p:spPr>
        <p:txBody>
          <a:bodyPr wrap="square" rtlCol="0">
            <a:spAutoFit/>
          </a:bodyPr>
          <a:lstStyle/>
          <a:p>
            <a:pPr algn="ctr"/>
            <a:r>
              <a:rPr lang="en-US" sz="3600" dirty="0" smtClean="0">
                <a:solidFill>
                  <a:srgbClr val="00B050"/>
                </a:solidFill>
              </a:rPr>
              <a:t>Cutoff</a:t>
            </a:r>
            <a:endParaRPr lang="en-US" sz="3600" dirty="0">
              <a:solidFill>
                <a:srgbClr val="00B050"/>
              </a:solidFill>
            </a:endParaRPr>
          </a:p>
        </p:txBody>
      </p:sp>
      <p:sp>
        <p:nvSpPr>
          <p:cNvPr id="9" name="TextBox 8"/>
          <p:cNvSpPr txBox="1"/>
          <p:nvPr/>
        </p:nvSpPr>
        <p:spPr>
          <a:xfrm>
            <a:off x="1327029" y="4159823"/>
            <a:ext cx="2430684" cy="646331"/>
          </a:xfrm>
          <a:prstGeom prst="rect">
            <a:avLst/>
          </a:prstGeom>
          <a:noFill/>
        </p:spPr>
        <p:txBody>
          <a:bodyPr wrap="square" rtlCol="0">
            <a:spAutoFit/>
          </a:bodyPr>
          <a:lstStyle/>
          <a:p>
            <a:pPr algn="ctr"/>
            <a:r>
              <a:rPr lang="en-US" sz="3600" dirty="0" smtClean="0">
                <a:solidFill>
                  <a:srgbClr val="0070C0"/>
                </a:solidFill>
              </a:rPr>
              <a:t>Retention</a:t>
            </a:r>
            <a:endParaRPr lang="en-US" sz="3600" dirty="0">
              <a:solidFill>
                <a:srgbClr val="0070C0"/>
              </a:solidFill>
            </a:endParaRPr>
          </a:p>
        </p:txBody>
      </p:sp>
      <p:sp>
        <p:nvSpPr>
          <p:cNvPr id="10" name="TextBox 9"/>
          <p:cNvSpPr txBox="1"/>
          <p:nvPr/>
        </p:nvSpPr>
        <p:spPr>
          <a:xfrm>
            <a:off x="3542290" y="4159824"/>
            <a:ext cx="2430684" cy="646331"/>
          </a:xfrm>
          <a:prstGeom prst="rect">
            <a:avLst/>
          </a:prstGeom>
          <a:noFill/>
        </p:spPr>
        <p:txBody>
          <a:bodyPr wrap="square" rtlCol="0">
            <a:spAutoFit/>
          </a:bodyPr>
          <a:lstStyle/>
          <a:p>
            <a:pPr algn="ctr"/>
            <a:r>
              <a:rPr lang="en-US" sz="3600" dirty="0" smtClean="0">
                <a:solidFill>
                  <a:srgbClr val="FF0000"/>
                </a:solidFill>
              </a:rPr>
              <a:t>Disposition</a:t>
            </a:r>
            <a:endParaRPr lang="en-US" sz="3600" dirty="0">
              <a:solidFill>
                <a:srgbClr val="FF0000"/>
              </a:solidFill>
            </a:endParaRPr>
          </a:p>
        </p:txBody>
      </p:sp>
      <p:sp>
        <p:nvSpPr>
          <p:cNvPr id="13" name="TextBox 12"/>
          <p:cNvSpPr txBox="1"/>
          <p:nvPr/>
        </p:nvSpPr>
        <p:spPr>
          <a:xfrm>
            <a:off x="5398510" y="4172148"/>
            <a:ext cx="2430684" cy="646331"/>
          </a:xfrm>
          <a:prstGeom prst="rect">
            <a:avLst/>
          </a:prstGeom>
          <a:noFill/>
        </p:spPr>
        <p:txBody>
          <a:bodyPr wrap="square" rtlCol="0">
            <a:spAutoFit/>
          </a:bodyPr>
          <a:lstStyle/>
          <a:p>
            <a:pPr algn="ctr"/>
            <a:r>
              <a:rPr lang="en-US" sz="3600" dirty="0" smtClean="0">
                <a:solidFill>
                  <a:schemeClr val="bg1">
                    <a:lumMod val="50000"/>
                  </a:schemeClr>
                </a:solidFill>
              </a:rPr>
              <a:t>Event</a:t>
            </a:r>
            <a:endParaRPr lang="en-US" sz="3600" dirty="0">
              <a:solidFill>
                <a:schemeClr val="bg1">
                  <a:lumMod val="50000"/>
                </a:schemeClr>
              </a:solidFill>
            </a:endParaRPr>
          </a:p>
        </p:txBody>
      </p:sp>
      <p:graphicFrame>
        <p:nvGraphicFramePr>
          <p:cNvPr id="12" name="Content Placeholder 3"/>
          <p:cNvGraphicFramePr>
            <a:graphicFrameLocks/>
          </p:cNvGraphicFramePr>
          <p:nvPr>
            <p:extLst>
              <p:ext uri="{D42A27DB-BD31-4B8C-83A1-F6EECF244321}">
                <p14:modId xmlns:p14="http://schemas.microsoft.com/office/powerpoint/2010/main" val="2173341311"/>
              </p:ext>
            </p:extLst>
          </p:nvPr>
        </p:nvGraphicFramePr>
        <p:xfrm>
          <a:off x="299860" y="922491"/>
          <a:ext cx="8553854" cy="3254504"/>
        </p:xfrm>
        <a:graphic>
          <a:graphicData uri="http://schemas.openxmlformats.org/drawingml/2006/table">
            <a:tbl>
              <a:tblPr firstRow="1" firstCol="1" bandRow="1">
                <a:tableStyleId>{5C22544A-7EE6-4342-B048-85BDC9FD1C3A}</a:tableStyleId>
              </a:tblPr>
              <a:tblGrid>
                <a:gridCol w="1198277"/>
                <a:gridCol w="2014608"/>
                <a:gridCol w="2136617"/>
                <a:gridCol w="3204352"/>
              </a:tblGrid>
              <a:tr h="450344">
                <a:tc>
                  <a:txBody>
                    <a:bodyPr/>
                    <a:lstStyle/>
                    <a:p>
                      <a:pPr marL="0" marR="0">
                        <a:lnSpc>
                          <a:spcPct val="115000"/>
                        </a:lnSpc>
                        <a:spcBef>
                          <a:spcPts val="0"/>
                        </a:spcBef>
                        <a:spcAft>
                          <a:spcPts val="0"/>
                        </a:spcAft>
                      </a:pPr>
                      <a:r>
                        <a:rPr lang="en-US" sz="2000" dirty="0">
                          <a:effectLst/>
                        </a:rPr>
                        <a:t>Code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Title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Description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Disposition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92450">
                <a:tc>
                  <a:txBody>
                    <a:bodyPr/>
                    <a:lstStyle/>
                    <a:p>
                      <a:pPr marL="0" marR="0">
                        <a:lnSpc>
                          <a:spcPct val="115000"/>
                        </a:lnSpc>
                        <a:spcBef>
                          <a:spcPts val="0"/>
                        </a:spcBef>
                        <a:spcAft>
                          <a:spcPts val="0"/>
                        </a:spcAft>
                      </a:pPr>
                      <a:r>
                        <a:rPr lang="en-US" sz="2000" dirty="0" smtClean="0">
                          <a:effectLst/>
                        </a:rPr>
                        <a:t>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Case Files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Files associated with cases under investigation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solidFill>
                            <a:schemeClr val="tx1"/>
                          </a:solidFill>
                          <a:effectLst/>
                          <a:latin typeface="+mn-lt"/>
                          <a:ea typeface="+mn-ea"/>
                          <a:cs typeface="+mn-cs"/>
                        </a:rPr>
                        <a:t>Hold files until the </a:t>
                      </a:r>
                      <a:r>
                        <a:rPr lang="en-US" sz="2000" dirty="0" smtClean="0">
                          <a:solidFill>
                            <a:srgbClr val="00B050"/>
                          </a:solidFill>
                          <a:effectLst/>
                          <a:latin typeface="+mn-lt"/>
                          <a:ea typeface="+mn-ea"/>
                          <a:cs typeface="+mn-cs"/>
                        </a:rPr>
                        <a:t>end of year after the </a:t>
                      </a:r>
                      <a:r>
                        <a:rPr lang="en-US" sz="2000" baseline="0" dirty="0" smtClean="0">
                          <a:solidFill>
                            <a:srgbClr val="00B050"/>
                          </a:solidFill>
                          <a:effectLst/>
                          <a:latin typeface="+mn-lt"/>
                          <a:ea typeface="+mn-ea"/>
                          <a:cs typeface="+mn-cs"/>
                        </a:rPr>
                        <a:t>case is closed</a:t>
                      </a:r>
                      <a:r>
                        <a:rPr lang="en-US" sz="2000" baseline="0" dirty="0" smtClean="0">
                          <a:solidFill>
                            <a:schemeClr val="tx1"/>
                          </a:solidFill>
                          <a:effectLst/>
                          <a:latin typeface="+mn-lt"/>
                          <a:ea typeface="+mn-ea"/>
                          <a:cs typeface="+mn-cs"/>
                        </a:rPr>
                        <a:t>, t</a:t>
                      </a:r>
                      <a:r>
                        <a:rPr lang="en-US" sz="2000" kern="1200" baseline="0" dirty="0" smtClean="0">
                          <a:solidFill>
                            <a:schemeClr val="tx1"/>
                          </a:solidFill>
                          <a:effectLst/>
                          <a:latin typeface="+mn-lt"/>
                          <a:ea typeface="+mn-ea"/>
                          <a:cs typeface="+mn-cs"/>
                        </a:rPr>
                        <a:t>hen</a:t>
                      </a:r>
                      <a:r>
                        <a:rPr lang="en-US" sz="2000" baseline="0" dirty="0" smtClean="0">
                          <a:solidFill>
                            <a:schemeClr val="tx1"/>
                          </a:solidFill>
                          <a:effectLst/>
                          <a:latin typeface="+mn-lt"/>
                          <a:ea typeface="+mn-ea"/>
                          <a:cs typeface="+mn-cs"/>
                        </a:rPr>
                        <a:t> </a:t>
                      </a:r>
                      <a:r>
                        <a:rPr lang="en-US" sz="2000" baseline="0" dirty="0" smtClean="0">
                          <a:solidFill>
                            <a:srgbClr val="0070C0"/>
                          </a:solidFill>
                          <a:effectLst/>
                          <a:latin typeface="+mn-lt"/>
                          <a:ea typeface="+mn-ea"/>
                          <a:cs typeface="+mn-cs"/>
                        </a:rPr>
                        <a:t>retain for 4 years</a:t>
                      </a:r>
                      <a:r>
                        <a:rPr lang="en-US" sz="2000" baseline="0" dirty="0" smtClean="0">
                          <a:solidFill>
                            <a:schemeClr val="tx1"/>
                          </a:solidFill>
                          <a:effectLst/>
                          <a:latin typeface="+mn-lt"/>
                          <a:ea typeface="+mn-ea"/>
                          <a:cs typeface="+mn-cs"/>
                        </a:rPr>
                        <a:t> until </a:t>
                      </a:r>
                      <a:r>
                        <a:rPr lang="en-US" sz="2000" baseline="0" dirty="0" smtClean="0">
                          <a:solidFill>
                            <a:srgbClr val="FF0000"/>
                          </a:solidFill>
                          <a:effectLst/>
                          <a:latin typeface="+mn-lt"/>
                          <a:ea typeface="+mn-ea"/>
                          <a:cs typeface="+mn-cs"/>
                        </a:rPr>
                        <a:t>destruction</a:t>
                      </a:r>
                      <a:r>
                        <a:rPr lang="en-US" sz="2000" baseline="0" dirty="0" smtClean="0">
                          <a:solidFill>
                            <a:schemeClr val="tx1"/>
                          </a:solidFill>
                          <a:effectLst/>
                          <a:latin typeface="+mn-lt"/>
                          <a:ea typeface="+mn-ea"/>
                          <a:cs typeface="+mn-cs"/>
                        </a:rPr>
                        <a:t>. If a </a:t>
                      </a:r>
                      <a:r>
                        <a:rPr lang="en-US" sz="2000" baseline="0" dirty="0" smtClean="0">
                          <a:solidFill>
                            <a:schemeClr val="tx1">
                              <a:lumMod val="50000"/>
                              <a:lumOff val="50000"/>
                            </a:schemeClr>
                          </a:solidFill>
                          <a:effectLst/>
                          <a:latin typeface="+mn-lt"/>
                          <a:ea typeface="+mn-ea"/>
                          <a:cs typeface="+mn-cs"/>
                        </a:rPr>
                        <a:t>request for information </a:t>
                      </a:r>
                      <a:r>
                        <a:rPr lang="en-US" sz="2000" baseline="0" dirty="0" smtClean="0">
                          <a:solidFill>
                            <a:schemeClr val="tx1"/>
                          </a:solidFill>
                          <a:effectLst/>
                          <a:latin typeface="+mn-lt"/>
                          <a:ea typeface="+mn-ea"/>
                          <a:cs typeface="+mn-cs"/>
                        </a:rPr>
                        <a:t>is made, relocate the files to an offsite location for archival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49065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altLang="en-US" dirty="0" smtClean="0"/>
              <a:t>Example</a:t>
            </a:r>
          </a:p>
        </p:txBody>
      </p:sp>
      <p:sp>
        <p:nvSpPr>
          <p:cNvPr id="8" name="TextBox 7"/>
          <p:cNvSpPr txBox="1"/>
          <p:nvPr/>
        </p:nvSpPr>
        <p:spPr>
          <a:xfrm>
            <a:off x="-446708" y="4159824"/>
            <a:ext cx="2430684" cy="646331"/>
          </a:xfrm>
          <a:prstGeom prst="rect">
            <a:avLst/>
          </a:prstGeom>
          <a:noFill/>
        </p:spPr>
        <p:txBody>
          <a:bodyPr wrap="square" rtlCol="0">
            <a:spAutoFit/>
          </a:bodyPr>
          <a:lstStyle/>
          <a:p>
            <a:pPr algn="ctr"/>
            <a:r>
              <a:rPr lang="en-US" sz="3600" dirty="0" smtClean="0">
                <a:solidFill>
                  <a:srgbClr val="00B050"/>
                </a:solidFill>
              </a:rPr>
              <a:t>Cutoff</a:t>
            </a:r>
            <a:endParaRPr lang="en-US" sz="3600" dirty="0">
              <a:solidFill>
                <a:srgbClr val="00B050"/>
              </a:solidFill>
            </a:endParaRPr>
          </a:p>
        </p:txBody>
      </p:sp>
      <p:sp>
        <p:nvSpPr>
          <p:cNvPr id="9" name="TextBox 8"/>
          <p:cNvSpPr txBox="1"/>
          <p:nvPr/>
        </p:nvSpPr>
        <p:spPr>
          <a:xfrm>
            <a:off x="1327029" y="4159823"/>
            <a:ext cx="2430684" cy="646331"/>
          </a:xfrm>
          <a:prstGeom prst="rect">
            <a:avLst/>
          </a:prstGeom>
          <a:noFill/>
        </p:spPr>
        <p:txBody>
          <a:bodyPr wrap="square" rtlCol="0">
            <a:spAutoFit/>
          </a:bodyPr>
          <a:lstStyle/>
          <a:p>
            <a:pPr algn="ctr"/>
            <a:r>
              <a:rPr lang="en-US" sz="3600" dirty="0" smtClean="0">
                <a:solidFill>
                  <a:srgbClr val="0070C0"/>
                </a:solidFill>
              </a:rPr>
              <a:t>Retention</a:t>
            </a:r>
            <a:endParaRPr lang="en-US" sz="3600" dirty="0">
              <a:solidFill>
                <a:srgbClr val="0070C0"/>
              </a:solidFill>
            </a:endParaRPr>
          </a:p>
        </p:txBody>
      </p:sp>
      <p:sp>
        <p:nvSpPr>
          <p:cNvPr id="10" name="TextBox 9"/>
          <p:cNvSpPr txBox="1"/>
          <p:nvPr/>
        </p:nvSpPr>
        <p:spPr>
          <a:xfrm>
            <a:off x="3542290" y="4159824"/>
            <a:ext cx="2430684" cy="646331"/>
          </a:xfrm>
          <a:prstGeom prst="rect">
            <a:avLst/>
          </a:prstGeom>
          <a:noFill/>
        </p:spPr>
        <p:txBody>
          <a:bodyPr wrap="square" rtlCol="0">
            <a:spAutoFit/>
          </a:bodyPr>
          <a:lstStyle/>
          <a:p>
            <a:pPr algn="ctr"/>
            <a:r>
              <a:rPr lang="en-US" sz="3600" dirty="0" smtClean="0">
                <a:solidFill>
                  <a:srgbClr val="FF0000"/>
                </a:solidFill>
              </a:rPr>
              <a:t>Disposition</a:t>
            </a:r>
            <a:endParaRPr lang="en-US" sz="3600" dirty="0">
              <a:solidFill>
                <a:srgbClr val="FF0000"/>
              </a:solidFill>
            </a:endParaRPr>
          </a:p>
        </p:txBody>
      </p:sp>
      <p:sp>
        <p:nvSpPr>
          <p:cNvPr id="13" name="TextBox 12"/>
          <p:cNvSpPr txBox="1"/>
          <p:nvPr/>
        </p:nvSpPr>
        <p:spPr>
          <a:xfrm>
            <a:off x="5398510" y="4172148"/>
            <a:ext cx="2430684" cy="646331"/>
          </a:xfrm>
          <a:prstGeom prst="rect">
            <a:avLst/>
          </a:prstGeom>
          <a:noFill/>
        </p:spPr>
        <p:txBody>
          <a:bodyPr wrap="square" rtlCol="0">
            <a:spAutoFit/>
          </a:bodyPr>
          <a:lstStyle/>
          <a:p>
            <a:pPr algn="ctr"/>
            <a:r>
              <a:rPr lang="en-US" sz="3600" dirty="0" smtClean="0">
                <a:solidFill>
                  <a:schemeClr val="bg1">
                    <a:lumMod val="50000"/>
                  </a:schemeClr>
                </a:solidFill>
              </a:rPr>
              <a:t>Event</a:t>
            </a:r>
            <a:endParaRPr lang="en-US" sz="3600" dirty="0">
              <a:solidFill>
                <a:schemeClr val="bg1">
                  <a:lumMod val="50000"/>
                </a:schemeClr>
              </a:solidFill>
            </a:endParaRPr>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802893659"/>
              </p:ext>
            </p:extLst>
          </p:nvPr>
        </p:nvGraphicFramePr>
        <p:xfrm>
          <a:off x="299860" y="922491"/>
          <a:ext cx="8553854" cy="3254504"/>
        </p:xfrm>
        <a:graphic>
          <a:graphicData uri="http://schemas.openxmlformats.org/drawingml/2006/table">
            <a:tbl>
              <a:tblPr firstRow="1" firstCol="1" bandRow="1">
                <a:tableStyleId>{5C22544A-7EE6-4342-B048-85BDC9FD1C3A}</a:tableStyleId>
              </a:tblPr>
              <a:tblGrid>
                <a:gridCol w="1198277"/>
                <a:gridCol w="2014608"/>
                <a:gridCol w="2136617"/>
                <a:gridCol w="3204352"/>
              </a:tblGrid>
              <a:tr h="450344">
                <a:tc>
                  <a:txBody>
                    <a:bodyPr/>
                    <a:lstStyle/>
                    <a:p>
                      <a:pPr marL="0" marR="0">
                        <a:lnSpc>
                          <a:spcPct val="115000"/>
                        </a:lnSpc>
                        <a:spcBef>
                          <a:spcPts val="0"/>
                        </a:spcBef>
                        <a:spcAft>
                          <a:spcPts val="0"/>
                        </a:spcAft>
                      </a:pPr>
                      <a:r>
                        <a:rPr lang="en-US" sz="2000" dirty="0">
                          <a:effectLst/>
                        </a:rPr>
                        <a:t>Code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Title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Description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Disposition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92450">
                <a:tc>
                  <a:txBody>
                    <a:bodyPr/>
                    <a:lstStyle/>
                    <a:p>
                      <a:pPr marL="0" marR="0">
                        <a:lnSpc>
                          <a:spcPct val="115000"/>
                        </a:lnSpc>
                        <a:spcBef>
                          <a:spcPts val="0"/>
                        </a:spcBef>
                        <a:spcAft>
                          <a:spcPts val="0"/>
                        </a:spcAft>
                      </a:pPr>
                      <a:r>
                        <a:rPr lang="en-US" sz="2000" dirty="0" smtClean="0">
                          <a:effectLst/>
                        </a:rPr>
                        <a:t>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Case Files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Files associated with cases under investigation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solidFill>
                            <a:schemeClr val="tx1"/>
                          </a:solidFill>
                          <a:effectLst/>
                          <a:latin typeface="+mn-lt"/>
                          <a:ea typeface="+mn-ea"/>
                          <a:cs typeface="+mn-cs"/>
                        </a:rPr>
                        <a:t>Hold files until the </a:t>
                      </a:r>
                      <a:r>
                        <a:rPr lang="en-US" sz="2000" dirty="0" smtClean="0">
                          <a:solidFill>
                            <a:srgbClr val="00B050"/>
                          </a:solidFill>
                          <a:effectLst/>
                          <a:latin typeface="+mn-lt"/>
                          <a:ea typeface="+mn-ea"/>
                          <a:cs typeface="+mn-cs"/>
                        </a:rPr>
                        <a:t>end of year after the </a:t>
                      </a:r>
                      <a:r>
                        <a:rPr lang="en-US" sz="2000" baseline="0" dirty="0" smtClean="0">
                          <a:solidFill>
                            <a:srgbClr val="00B050"/>
                          </a:solidFill>
                          <a:effectLst/>
                          <a:latin typeface="+mn-lt"/>
                          <a:ea typeface="+mn-ea"/>
                          <a:cs typeface="+mn-cs"/>
                        </a:rPr>
                        <a:t>case is closed</a:t>
                      </a:r>
                      <a:r>
                        <a:rPr lang="en-US" sz="2000" baseline="0" dirty="0" smtClean="0">
                          <a:solidFill>
                            <a:schemeClr val="tx1"/>
                          </a:solidFill>
                          <a:effectLst/>
                          <a:latin typeface="+mn-lt"/>
                          <a:ea typeface="+mn-ea"/>
                          <a:cs typeface="+mn-cs"/>
                        </a:rPr>
                        <a:t>, t</a:t>
                      </a:r>
                      <a:r>
                        <a:rPr lang="en-US" sz="2000" kern="1200" baseline="0" dirty="0" smtClean="0">
                          <a:solidFill>
                            <a:schemeClr val="tx1"/>
                          </a:solidFill>
                          <a:effectLst/>
                          <a:latin typeface="+mn-lt"/>
                          <a:ea typeface="+mn-ea"/>
                          <a:cs typeface="+mn-cs"/>
                        </a:rPr>
                        <a:t>hen</a:t>
                      </a:r>
                      <a:r>
                        <a:rPr lang="en-US" sz="2000" baseline="0" dirty="0" smtClean="0">
                          <a:solidFill>
                            <a:schemeClr val="tx1"/>
                          </a:solidFill>
                          <a:effectLst/>
                          <a:latin typeface="+mn-lt"/>
                          <a:ea typeface="+mn-ea"/>
                          <a:cs typeface="+mn-cs"/>
                        </a:rPr>
                        <a:t> </a:t>
                      </a:r>
                      <a:r>
                        <a:rPr lang="en-US" sz="2000" baseline="0" dirty="0" smtClean="0">
                          <a:solidFill>
                            <a:srgbClr val="0070C0"/>
                          </a:solidFill>
                          <a:effectLst/>
                          <a:latin typeface="+mn-lt"/>
                          <a:ea typeface="+mn-ea"/>
                          <a:cs typeface="+mn-cs"/>
                        </a:rPr>
                        <a:t>retain for 4 years</a:t>
                      </a:r>
                      <a:r>
                        <a:rPr lang="en-US" sz="2000" baseline="0" dirty="0" smtClean="0">
                          <a:solidFill>
                            <a:schemeClr val="tx1"/>
                          </a:solidFill>
                          <a:effectLst/>
                          <a:latin typeface="+mn-lt"/>
                          <a:ea typeface="+mn-ea"/>
                          <a:cs typeface="+mn-cs"/>
                        </a:rPr>
                        <a:t> until </a:t>
                      </a:r>
                      <a:r>
                        <a:rPr lang="en-US" sz="2000" baseline="0" dirty="0" smtClean="0">
                          <a:solidFill>
                            <a:srgbClr val="FF0000"/>
                          </a:solidFill>
                          <a:effectLst/>
                          <a:latin typeface="+mn-lt"/>
                          <a:ea typeface="+mn-ea"/>
                          <a:cs typeface="+mn-cs"/>
                        </a:rPr>
                        <a:t>destruction</a:t>
                      </a:r>
                      <a:r>
                        <a:rPr lang="en-US" sz="2000" baseline="0" dirty="0" smtClean="0">
                          <a:solidFill>
                            <a:schemeClr val="tx1"/>
                          </a:solidFill>
                          <a:effectLst/>
                          <a:latin typeface="+mn-lt"/>
                          <a:ea typeface="+mn-ea"/>
                          <a:cs typeface="+mn-cs"/>
                        </a:rPr>
                        <a:t>. If a </a:t>
                      </a:r>
                      <a:r>
                        <a:rPr lang="en-US" sz="2000" baseline="0" dirty="0" smtClean="0">
                          <a:solidFill>
                            <a:schemeClr val="tx1">
                              <a:lumMod val="50000"/>
                              <a:lumOff val="50000"/>
                            </a:schemeClr>
                          </a:solidFill>
                          <a:effectLst/>
                          <a:latin typeface="+mn-lt"/>
                          <a:ea typeface="+mn-ea"/>
                          <a:cs typeface="+mn-cs"/>
                        </a:rPr>
                        <a:t>request for information </a:t>
                      </a:r>
                      <a:r>
                        <a:rPr lang="en-US" sz="2000" baseline="0" dirty="0" smtClean="0">
                          <a:solidFill>
                            <a:schemeClr val="tx1"/>
                          </a:solidFill>
                          <a:effectLst/>
                          <a:latin typeface="+mn-lt"/>
                          <a:ea typeface="+mn-ea"/>
                          <a:cs typeface="+mn-cs"/>
                        </a:rPr>
                        <a:t>is made, </a:t>
                      </a:r>
                      <a:r>
                        <a:rPr lang="en-US" sz="2000" baseline="0" dirty="0" smtClean="0">
                          <a:solidFill>
                            <a:srgbClr val="FF0000"/>
                          </a:solidFill>
                          <a:effectLst/>
                          <a:latin typeface="+mn-lt"/>
                          <a:ea typeface="+mn-ea"/>
                          <a:cs typeface="+mn-cs"/>
                        </a:rPr>
                        <a:t>relocate the files </a:t>
                      </a:r>
                      <a:r>
                        <a:rPr lang="en-US" sz="2000" baseline="0" dirty="0" smtClean="0">
                          <a:solidFill>
                            <a:schemeClr val="tx1"/>
                          </a:solidFill>
                          <a:effectLst/>
                          <a:latin typeface="+mn-lt"/>
                          <a:ea typeface="+mn-ea"/>
                          <a:cs typeface="+mn-cs"/>
                        </a:rPr>
                        <a:t>to an offsite location for archival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92371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300038" y="-1588"/>
            <a:ext cx="8229600" cy="669926"/>
          </a:xfrm>
        </p:spPr>
        <p:txBody>
          <a:bodyPr/>
          <a:lstStyle/>
          <a:p>
            <a:pPr eaLnBrk="1" hangingPunct="1"/>
            <a:r>
              <a:rPr lang="en-US" altLang="en-US" smtClean="0"/>
              <a:t>Agenda</a:t>
            </a:r>
          </a:p>
        </p:txBody>
      </p:sp>
      <p:sp>
        <p:nvSpPr>
          <p:cNvPr id="15363" name="Content Placeholder 1"/>
          <p:cNvSpPr>
            <a:spLocks noGrp="1"/>
          </p:cNvSpPr>
          <p:nvPr>
            <p:ph idx="1"/>
          </p:nvPr>
        </p:nvSpPr>
        <p:spPr>
          <a:xfrm>
            <a:off x="300038" y="936625"/>
            <a:ext cx="8229600" cy="3544888"/>
          </a:xfrm>
        </p:spPr>
        <p:txBody>
          <a:bodyPr>
            <a:normAutofit/>
          </a:bodyPr>
          <a:lstStyle/>
          <a:p>
            <a:pPr eaLnBrk="1" hangingPunct="1">
              <a:buFont typeface="Lucida Grande" pitchFamily="1" charset="0"/>
              <a:buChar char="‣"/>
            </a:pPr>
            <a:r>
              <a:rPr lang="en-US" altLang="en-US" dirty="0" smtClean="0"/>
              <a:t>Creating records management objects in the Administration Console</a:t>
            </a:r>
          </a:p>
          <a:p>
            <a:pPr eaLnBrk="1" hangingPunct="1">
              <a:buFont typeface="Lucida Grande" pitchFamily="1" charset="0"/>
              <a:buChar char="‣"/>
            </a:pPr>
            <a:r>
              <a:rPr lang="en-US" altLang="en-US" dirty="0" smtClean="0"/>
              <a:t>How </a:t>
            </a:r>
            <a:r>
              <a:rPr lang="en-US" altLang="en-US" dirty="0"/>
              <a:t>to perform records management actions in the Laserfiche Client</a:t>
            </a:r>
          </a:p>
          <a:p>
            <a:pPr eaLnBrk="1" hangingPunct="1">
              <a:buFont typeface="Lucida Grande" pitchFamily="1" charset="0"/>
              <a:buChar char="‣"/>
            </a:pPr>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altLang="en-US" dirty="0" smtClean="0"/>
              <a:t>Example</a:t>
            </a:r>
          </a:p>
        </p:txBody>
      </p:sp>
      <p:sp>
        <p:nvSpPr>
          <p:cNvPr id="8" name="TextBox 7"/>
          <p:cNvSpPr txBox="1"/>
          <p:nvPr/>
        </p:nvSpPr>
        <p:spPr>
          <a:xfrm>
            <a:off x="-446708" y="4159824"/>
            <a:ext cx="2430684" cy="646331"/>
          </a:xfrm>
          <a:prstGeom prst="rect">
            <a:avLst/>
          </a:prstGeom>
          <a:noFill/>
        </p:spPr>
        <p:txBody>
          <a:bodyPr wrap="square" rtlCol="0">
            <a:spAutoFit/>
          </a:bodyPr>
          <a:lstStyle/>
          <a:p>
            <a:pPr algn="ctr"/>
            <a:r>
              <a:rPr lang="en-US" sz="3600" dirty="0" smtClean="0">
                <a:solidFill>
                  <a:srgbClr val="00B050"/>
                </a:solidFill>
              </a:rPr>
              <a:t>Cutoff</a:t>
            </a:r>
            <a:endParaRPr lang="en-US" sz="3600" dirty="0">
              <a:solidFill>
                <a:srgbClr val="00B050"/>
              </a:solidFill>
            </a:endParaRPr>
          </a:p>
        </p:txBody>
      </p:sp>
      <p:sp>
        <p:nvSpPr>
          <p:cNvPr id="9" name="TextBox 8"/>
          <p:cNvSpPr txBox="1"/>
          <p:nvPr/>
        </p:nvSpPr>
        <p:spPr>
          <a:xfrm>
            <a:off x="1327029" y="4159823"/>
            <a:ext cx="2430684" cy="646331"/>
          </a:xfrm>
          <a:prstGeom prst="rect">
            <a:avLst/>
          </a:prstGeom>
          <a:noFill/>
        </p:spPr>
        <p:txBody>
          <a:bodyPr wrap="square" rtlCol="0">
            <a:spAutoFit/>
          </a:bodyPr>
          <a:lstStyle/>
          <a:p>
            <a:pPr algn="ctr"/>
            <a:r>
              <a:rPr lang="en-US" sz="3600" dirty="0" smtClean="0">
                <a:solidFill>
                  <a:srgbClr val="0070C0"/>
                </a:solidFill>
              </a:rPr>
              <a:t>Retention</a:t>
            </a:r>
            <a:endParaRPr lang="en-US" sz="3600" dirty="0">
              <a:solidFill>
                <a:srgbClr val="0070C0"/>
              </a:solidFill>
            </a:endParaRPr>
          </a:p>
        </p:txBody>
      </p:sp>
      <p:sp>
        <p:nvSpPr>
          <p:cNvPr id="10" name="TextBox 9"/>
          <p:cNvSpPr txBox="1"/>
          <p:nvPr/>
        </p:nvSpPr>
        <p:spPr>
          <a:xfrm>
            <a:off x="3542290" y="4159824"/>
            <a:ext cx="2430684" cy="646331"/>
          </a:xfrm>
          <a:prstGeom prst="rect">
            <a:avLst/>
          </a:prstGeom>
          <a:noFill/>
        </p:spPr>
        <p:txBody>
          <a:bodyPr wrap="square" rtlCol="0">
            <a:spAutoFit/>
          </a:bodyPr>
          <a:lstStyle/>
          <a:p>
            <a:pPr algn="ctr"/>
            <a:r>
              <a:rPr lang="en-US" sz="3600" dirty="0" smtClean="0">
                <a:solidFill>
                  <a:srgbClr val="FF0000"/>
                </a:solidFill>
              </a:rPr>
              <a:t>Disposition</a:t>
            </a:r>
            <a:endParaRPr lang="en-US" sz="3600" dirty="0">
              <a:solidFill>
                <a:srgbClr val="FF0000"/>
              </a:solidFill>
            </a:endParaRPr>
          </a:p>
        </p:txBody>
      </p:sp>
      <p:sp>
        <p:nvSpPr>
          <p:cNvPr id="13" name="TextBox 12"/>
          <p:cNvSpPr txBox="1"/>
          <p:nvPr/>
        </p:nvSpPr>
        <p:spPr>
          <a:xfrm>
            <a:off x="5398510" y="4172148"/>
            <a:ext cx="2430684" cy="646331"/>
          </a:xfrm>
          <a:prstGeom prst="rect">
            <a:avLst/>
          </a:prstGeom>
          <a:noFill/>
        </p:spPr>
        <p:txBody>
          <a:bodyPr wrap="square" rtlCol="0">
            <a:spAutoFit/>
          </a:bodyPr>
          <a:lstStyle/>
          <a:p>
            <a:pPr algn="ctr"/>
            <a:r>
              <a:rPr lang="en-US" sz="3600" dirty="0" smtClean="0">
                <a:solidFill>
                  <a:schemeClr val="bg1">
                    <a:lumMod val="50000"/>
                  </a:schemeClr>
                </a:solidFill>
              </a:rPr>
              <a:t>Event</a:t>
            </a:r>
            <a:endParaRPr lang="en-US" sz="3600" dirty="0">
              <a:solidFill>
                <a:schemeClr val="bg1">
                  <a:lumMod val="50000"/>
                </a:schemeClr>
              </a:solidFill>
            </a:endParaRPr>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3416000061"/>
              </p:ext>
            </p:extLst>
          </p:nvPr>
        </p:nvGraphicFramePr>
        <p:xfrm>
          <a:off x="299860" y="922491"/>
          <a:ext cx="8553854" cy="3254504"/>
        </p:xfrm>
        <a:graphic>
          <a:graphicData uri="http://schemas.openxmlformats.org/drawingml/2006/table">
            <a:tbl>
              <a:tblPr firstRow="1" firstCol="1" bandRow="1">
                <a:tableStyleId>{5C22544A-7EE6-4342-B048-85BDC9FD1C3A}</a:tableStyleId>
              </a:tblPr>
              <a:tblGrid>
                <a:gridCol w="1198277"/>
                <a:gridCol w="2014608"/>
                <a:gridCol w="2136617"/>
                <a:gridCol w="3204352"/>
              </a:tblGrid>
              <a:tr h="450344">
                <a:tc>
                  <a:txBody>
                    <a:bodyPr/>
                    <a:lstStyle/>
                    <a:p>
                      <a:pPr marL="0" marR="0">
                        <a:lnSpc>
                          <a:spcPct val="115000"/>
                        </a:lnSpc>
                        <a:spcBef>
                          <a:spcPts val="0"/>
                        </a:spcBef>
                        <a:spcAft>
                          <a:spcPts val="0"/>
                        </a:spcAft>
                      </a:pPr>
                      <a:r>
                        <a:rPr lang="en-US" sz="2000" dirty="0">
                          <a:effectLst/>
                        </a:rPr>
                        <a:t>Code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Title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Description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Disposition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92450">
                <a:tc>
                  <a:txBody>
                    <a:bodyPr/>
                    <a:lstStyle/>
                    <a:p>
                      <a:pPr marL="0" marR="0">
                        <a:lnSpc>
                          <a:spcPct val="115000"/>
                        </a:lnSpc>
                        <a:spcBef>
                          <a:spcPts val="0"/>
                        </a:spcBef>
                        <a:spcAft>
                          <a:spcPts val="0"/>
                        </a:spcAft>
                      </a:pPr>
                      <a:r>
                        <a:rPr lang="en-US" sz="2000" dirty="0" smtClean="0">
                          <a:effectLst/>
                        </a:rPr>
                        <a:t>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Case Files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Files associated with cases under investigation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solidFill>
                            <a:schemeClr val="tx1"/>
                          </a:solidFill>
                          <a:effectLst/>
                          <a:latin typeface="+mn-lt"/>
                          <a:ea typeface="+mn-ea"/>
                          <a:cs typeface="+mn-cs"/>
                        </a:rPr>
                        <a:t>Hold files until the </a:t>
                      </a:r>
                      <a:r>
                        <a:rPr lang="en-US" sz="2000" dirty="0" smtClean="0">
                          <a:solidFill>
                            <a:srgbClr val="00B050"/>
                          </a:solidFill>
                          <a:effectLst/>
                          <a:latin typeface="+mn-lt"/>
                          <a:ea typeface="+mn-ea"/>
                          <a:cs typeface="+mn-cs"/>
                        </a:rPr>
                        <a:t>end of year after the </a:t>
                      </a:r>
                      <a:r>
                        <a:rPr lang="en-US" sz="2000" baseline="0" dirty="0" smtClean="0">
                          <a:solidFill>
                            <a:srgbClr val="00B050"/>
                          </a:solidFill>
                          <a:effectLst/>
                          <a:latin typeface="+mn-lt"/>
                          <a:ea typeface="+mn-ea"/>
                          <a:cs typeface="+mn-cs"/>
                        </a:rPr>
                        <a:t>case is closed</a:t>
                      </a:r>
                      <a:r>
                        <a:rPr lang="en-US" sz="2000" baseline="0" dirty="0" smtClean="0">
                          <a:solidFill>
                            <a:schemeClr val="tx1"/>
                          </a:solidFill>
                          <a:effectLst/>
                          <a:latin typeface="+mn-lt"/>
                          <a:ea typeface="+mn-ea"/>
                          <a:cs typeface="+mn-cs"/>
                        </a:rPr>
                        <a:t>, t</a:t>
                      </a:r>
                      <a:r>
                        <a:rPr lang="en-US" sz="2000" kern="1200" baseline="0" dirty="0" smtClean="0">
                          <a:solidFill>
                            <a:schemeClr val="tx1"/>
                          </a:solidFill>
                          <a:effectLst/>
                          <a:latin typeface="+mn-lt"/>
                          <a:ea typeface="+mn-ea"/>
                          <a:cs typeface="+mn-cs"/>
                        </a:rPr>
                        <a:t>hen</a:t>
                      </a:r>
                      <a:r>
                        <a:rPr lang="en-US" sz="2000" baseline="0" dirty="0" smtClean="0">
                          <a:solidFill>
                            <a:schemeClr val="tx1"/>
                          </a:solidFill>
                          <a:effectLst/>
                          <a:latin typeface="+mn-lt"/>
                          <a:ea typeface="+mn-ea"/>
                          <a:cs typeface="+mn-cs"/>
                        </a:rPr>
                        <a:t> </a:t>
                      </a:r>
                      <a:r>
                        <a:rPr lang="en-US" sz="2000" baseline="0" dirty="0" smtClean="0">
                          <a:solidFill>
                            <a:srgbClr val="0070C0"/>
                          </a:solidFill>
                          <a:effectLst/>
                          <a:latin typeface="+mn-lt"/>
                          <a:ea typeface="+mn-ea"/>
                          <a:cs typeface="+mn-cs"/>
                        </a:rPr>
                        <a:t>retain for 4 years</a:t>
                      </a:r>
                      <a:r>
                        <a:rPr lang="en-US" sz="2000" baseline="0" dirty="0" smtClean="0">
                          <a:solidFill>
                            <a:schemeClr val="tx1"/>
                          </a:solidFill>
                          <a:effectLst/>
                          <a:latin typeface="+mn-lt"/>
                          <a:ea typeface="+mn-ea"/>
                          <a:cs typeface="+mn-cs"/>
                        </a:rPr>
                        <a:t> until </a:t>
                      </a:r>
                      <a:r>
                        <a:rPr lang="en-US" sz="2000" baseline="0" dirty="0" smtClean="0">
                          <a:solidFill>
                            <a:srgbClr val="FF0000"/>
                          </a:solidFill>
                          <a:effectLst/>
                          <a:latin typeface="+mn-lt"/>
                          <a:ea typeface="+mn-ea"/>
                          <a:cs typeface="+mn-cs"/>
                        </a:rPr>
                        <a:t>destruction</a:t>
                      </a:r>
                      <a:r>
                        <a:rPr lang="en-US" sz="2000" baseline="0" dirty="0" smtClean="0">
                          <a:solidFill>
                            <a:schemeClr val="tx1"/>
                          </a:solidFill>
                          <a:effectLst/>
                          <a:latin typeface="+mn-lt"/>
                          <a:ea typeface="+mn-ea"/>
                          <a:cs typeface="+mn-cs"/>
                        </a:rPr>
                        <a:t>. If a </a:t>
                      </a:r>
                      <a:r>
                        <a:rPr lang="en-US" sz="2000" baseline="0" dirty="0" smtClean="0">
                          <a:solidFill>
                            <a:schemeClr val="tx1">
                              <a:lumMod val="50000"/>
                              <a:lumOff val="50000"/>
                            </a:schemeClr>
                          </a:solidFill>
                          <a:effectLst/>
                          <a:latin typeface="+mn-lt"/>
                          <a:ea typeface="+mn-ea"/>
                          <a:cs typeface="+mn-cs"/>
                        </a:rPr>
                        <a:t>request for information </a:t>
                      </a:r>
                      <a:r>
                        <a:rPr lang="en-US" sz="2000" baseline="0" dirty="0" smtClean="0">
                          <a:solidFill>
                            <a:schemeClr val="tx1"/>
                          </a:solidFill>
                          <a:effectLst/>
                          <a:latin typeface="+mn-lt"/>
                          <a:ea typeface="+mn-ea"/>
                          <a:cs typeface="+mn-cs"/>
                        </a:rPr>
                        <a:t>is made, </a:t>
                      </a:r>
                      <a:r>
                        <a:rPr lang="en-US" sz="2000" baseline="0" dirty="0" smtClean="0">
                          <a:solidFill>
                            <a:srgbClr val="FF0000"/>
                          </a:solidFill>
                          <a:effectLst/>
                          <a:latin typeface="+mn-lt"/>
                          <a:ea typeface="+mn-ea"/>
                          <a:cs typeface="+mn-cs"/>
                        </a:rPr>
                        <a:t>relocate the files </a:t>
                      </a:r>
                      <a:r>
                        <a:rPr lang="en-US" sz="2000" baseline="0" dirty="0" smtClean="0">
                          <a:solidFill>
                            <a:schemeClr val="tx1"/>
                          </a:solidFill>
                          <a:effectLst/>
                          <a:latin typeface="+mn-lt"/>
                          <a:ea typeface="+mn-ea"/>
                          <a:cs typeface="+mn-cs"/>
                        </a:rPr>
                        <a:t>to an offsite location for archival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1" name="TextBox 10"/>
          <p:cNvSpPr txBox="1"/>
          <p:nvPr/>
        </p:nvSpPr>
        <p:spPr>
          <a:xfrm>
            <a:off x="6976734" y="4159822"/>
            <a:ext cx="2430684" cy="646331"/>
          </a:xfrm>
          <a:prstGeom prst="rect">
            <a:avLst/>
          </a:prstGeom>
          <a:noFill/>
        </p:spPr>
        <p:txBody>
          <a:bodyPr wrap="square" rtlCol="0">
            <a:spAutoFit/>
          </a:bodyPr>
          <a:lstStyle/>
          <a:p>
            <a:pPr algn="ctr"/>
            <a:r>
              <a:rPr lang="en-US" sz="3600" dirty="0" smtClean="0">
                <a:solidFill>
                  <a:schemeClr val="accent1">
                    <a:lumMod val="75000"/>
                  </a:schemeClr>
                </a:solidFill>
              </a:rPr>
              <a:t>Location</a:t>
            </a:r>
            <a:endParaRPr lang="en-US" sz="3600" dirty="0">
              <a:solidFill>
                <a:schemeClr val="accent1">
                  <a:lumMod val="75000"/>
                </a:schemeClr>
              </a:solidFill>
            </a:endParaRPr>
          </a:p>
        </p:txBody>
      </p:sp>
    </p:spTree>
    <p:extLst>
      <p:ext uri="{BB962C8B-B14F-4D97-AF65-F5344CB8AC3E}">
        <p14:creationId xmlns:p14="http://schemas.microsoft.com/office/powerpoint/2010/main" val="2547141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altLang="en-US" dirty="0" smtClean="0"/>
              <a:t>Example</a:t>
            </a:r>
          </a:p>
        </p:txBody>
      </p:sp>
      <p:sp>
        <p:nvSpPr>
          <p:cNvPr id="8" name="TextBox 7"/>
          <p:cNvSpPr txBox="1"/>
          <p:nvPr/>
        </p:nvSpPr>
        <p:spPr>
          <a:xfrm>
            <a:off x="-446708" y="4159824"/>
            <a:ext cx="2430684" cy="646331"/>
          </a:xfrm>
          <a:prstGeom prst="rect">
            <a:avLst/>
          </a:prstGeom>
          <a:noFill/>
        </p:spPr>
        <p:txBody>
          <a:bodyPr wrap="square" rtlCol="0">
            <a:spAutoFit/>
          </a:bodyPr>
          <a:lstStyle/>
          <a:p>
            <a:pPr algn="ctr"/>
            <a:r>
              <a:rPr lang="en-US" sz="3600" dirty="0" smtClean="0">
                <a:solidFill>
                  <a:srgbClr val="00B050"/>
                </a:solidFill>
              </a:rPr>
              <a:t>Cutoff</a:t>
            </a:r>
            <a:endParaRPr lang="en-US" sz="3600" dirty="0">
              <a:solidFill>
                <a:srgbClr val="00B050"/>
              </a:solidFill>
            </a:endParaRPr>
          </a:p>
        </p:txBody>
      </p:sp>
      <p:sp>
        <p:nvSpPr>
          <p:cNvPr id="9" name="TextBox 8"/>
          <p:cNvSpPr txBox="1"/>
          <p:nvPr/>
        </p:nvSpPr>
        <p:spPr>
          <a:xfrm>
            <a:off x="1327029" y="4159823"/>
            <a:ext cx="2430684" cy="646331"/>
          </a:xfrm>
          <a:prstGeom prst="rect">
            <a:avLst/>
          </a:prstGeom>
          <a:noFill/>
        </p:spPr>
        <p:txBody>
          <a:bodyPr wrap="square" rtlCol="0">
            <a:spAutoFit/>
          </a:bodyPr>
          <a:lstStyle/>
          <a:p>
            <a:pPr algn="ctr"/>
            <a:r>
              <a:rPr lang="en-US" sz="3600" dirty="0" smtClean="0">
                <a:solidFill>
                  <a:srgbClr val="0070C0"/>
                </a:solidFill>
              </a:rPr>
              <a:t>Retention</a:t>
            </a:r>
            <a:endParaRPr lang="en-US" sz="3600" dirty="0">
              <a:solidFill>
                <a:srgbClr val="0070C0"/>
              </a:solidFill>
            </a:endParaRPr>
          </a:p>
        </p:txBody>
      </p:sp>
      <p:sp>
        <p:nvSpPr>
          <p:cNvPr id="10" name="TextBox 9"/>
          <p:cNvSpPr txBox="1"/>
          <p:nvPr/>
        </p:nvSpPr>
        <p:spPr>
          <a:xfrm>
            <a:off x="3542290" y="4159824"/>
            <a:ext cx="2430684" cy="646331"/>
          </a:xfrm>
          <a:prstGeom prst="rect">
            <a:avLst/>
          </a:prstGeom>
          <a:noFill/>
        </p:spPr>
        <p:txBody>
          <a:bodyPr wrap="square" rtlCol="0">
            <a:spAutoFit/>
          </a:bodyPr>
          <a:lstStyle/>
          <a:p>
            <a:pPr algn="ctr"/>
            <a:r>
              <a:rPr lang="en-US" sz="3600" dirty="0" smtClean="0">
                <a:solidFill>
                  <a:srgbClr val="FF0000"/>
                </a:solidFill>
              </a:rPr>
              <a:t>Disposition</a:t>
            </a:r>
            <a:endParaRPr lang="en-US" sz="3600" dirty="0">
              <a:solidFill>
                <a:srgbClr val="FF0000"/>
              </a:solidFill>
            </a:endParaRPr>
          </a:p>
        </p:txBody>
      </p:sp>
      <p:sp>
        <p:nvSpPr>
          <p:cNvPr id="13" name="TextBox 12"/>
          <p:cNvSpPr txBox="1"/>
          <p:nvPr/>
        </p:nvSpPr>
        <p:spPr>
          <a:xfrm>
            <a:off x="5398510" y="4172148"/>
            <a:ext cx="2430684" cy="646331"/>
          </a:xfrm>
          <a:prstGeom prst="rect">
            <a:avLst/>
          </a:prstGeom>
          <a:noFill/>
        </p:spPr>
        <p:txBody>
          <a:bodyPr wrap="square" rtlCol="0">
            <a:spAutoFit/>
          </a:bodyPr>
          <a:lstStyle/>
          <a:p>
            <a:pPr algn="ctr"/>
            <a:r>
              <a:rPr lang="en-US" sz="3600" dirty="0" smtClean="0">
                <a:solidFill>
                  <a:schemeClr val="bg1">
                    <a:lumMod val="50000"/>
                  </a:schemeClr>
                </a:solidFill>
              </a:rPr>
              <a:t>Event</a:t>
            </a:r>
            <a:endParaRPr lang="en-US" sz="3600" dirty="0">
              <a:solidFill>
                <a:schemeClr val="bg1">
                  <a:lumMod val="50000"/>
                </a:schemeClr>
              </a:solidFill>
            </a:endParaRPr>
          </a:p>
        </p:txBody>
      </p:sp>
      <p:sp>
        <p:nvSpPr>
          <p:cNvPr id="11" name="TextBox 10"/>
          <p:cNvSpPr txBox="1"/>
          <p:nvPr/>
        </p:nvSpPr>
        <p:spPr>
          <a:xfrm>
            <a:off x="6976734" y="4159822"/>
            <a:ext cx="2430684" cy="646331"/>
          </a:xfrm>
          <a:prstGeom prst="rect">
            <a:avLst/>
          </a:prstGeom>
          <a:noFill/>
        </p:spPr>
        <p:txBody>
          <a:bodyPr wrap="square" rtlCol="0">
            <a:spAutoFit/>
          </a:bodyPr>
          <a:lstStyle/>
          <a:p>
            <a:pPr algn="ctr"/>
            <a:r>
              <a:rPr lang="en-US" sz="3600" dirty="0" smtClean="0">
                <a:solidFill>
                  <a:schemeClr val="accent1">
                    <a:lumMod val="75000"/>
                  </a:schemeClr>
                </a:solidFill>
              </a:rPr>
              <a:t>Location</a:t>
            </a:r>
            <a:endParaRPr lang="en-US" sz="3600" dirty="0">
              <a:solidFill>
                <a:schemeClr val="accent1">
                  <a:lumMod val="75000"/>
                </a:schemeClr>
              </a:solidFill>
            </a:endParaRPr>
          </a:p>
        </p:txBody>
      </p:sp>
      <p:graphicFrame>
        <p:nvGraphicFramePr>
          <p:cNvPr id="14" name="Content Placeholder 3"/>
          <p:cNvGraphicFramePr>
            <a:graphicFrameLocks noGrp="1"/>
          </p:cNvGraphicFramePr>
          <p:nvPr>
            <p:ph idx="1"/>
            <p:extLst>
              <p:ext uri="{D42A27DB-BD31-4B8C-83A1-F6EECF244321}">
                <p14:modId xmlns:p14="http://schemas.microsoft.com/office/powerpoint/2010/main" val="377627062"/>
              </p:ext>
            </p:extLst>
          </p:nvPr>
        </p:nvGraphicFramePr>
        <p:xfrm>
          <a:off x="299860" y="922491"/>
          <a:ext cx="8553854" cy="3254504"/>
        </p:xfrm>
        <a:graphic>
          <a:graphicData uri="http://schemas.openxmlformats.org/drawingml/2006/table">
            <a:tbl>
              <a:tblPr firstRow="1" firstCol="1" bandRow="1">
                <a:tableStyleId>{5C22544A-7EE6-4342-B048-85BDC9FD1C3A}</a:tableStyleId>
              </a:tblPr>
              <a:tblGrid>
                <a:gridCol w="1198277"/>
                <a:gridCol w="2014608"/>
                <a:gridCol w="2136617"/>
                <a:gridCol w="3204352"/>
              </a:tblGrid>
              <a:tr h="450344">
                <a:tc>
                  <a:txBody>
                    <a:bodyPr/>
                    <a:lstStyle/>
                    <a:p>
                      <a:pPr marL="0" marR="0">
                        <a:lnSpc>
                          <a:spcPct val="115000"/>
                        </a:lnSpc>
                        <a:spcBef>
                          <a:spcPts val="0"/>
                        </a:spcBef>
                        <a:spcAft>
                          <a:spcPts val="0"/>
                        </a:spcAft>
                      </a:pPr>
                      <a:r>
                        <a:rPr lang="en-US" sz="2000" dirty="0">
                          <a:effectLst/>
                        </a:rPr>
                        <a:t>Code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Title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Description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Disposition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92450">
                <a:tc>
                  <a:txBody>
                    <a:bodyPr/>
                    <a:lstStyle/>
                    <a:p>
                      <a:pPr marL="0" marR="0">
                        <a:lnSpc>
                          <a:spcPct val="115000"/>
                        </a:lnSpc>
                        <a:spcBef>
                          <a:spcPts val="0"/>
                        </a:spcBef>
                        <a:spcAft>
                          <a:spcPts val="0"/>
                        </a:spcAft>
                      </a:pPr>
                      <a:r>
                        <a:rPr lang="en-US" sz="2000" dirty="0" smtClean="0">
                          <a:effectLst/>
                        </a:rPr>
                        <a:t>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Case Files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Files associated with cases under investigation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solidFill>
                            <a:schemeClr val="tx1"/>
                          </a:solidFill>
                          <a:effectLst/>
                          <a:latin typeface="+mn-lt"/>
                          <a:ea typeface="+mn-ea"/>
                          <a:cs typeface="+mn-cs"/>
                        </a:rPr>
                        <a:t>Hold files until the </a:t>
                      </a:r>
                      <a:r>
                        <a:rPr lang="en-US" sz="2000" dirty="0" smtClean="0">
                          <a:solidFill>
                            <a:srgbClr val="00B050"/>
                          </a:solidFill>
                          <a:effectLst/>
                          <a:latin typeface="+mn-lt"/>
                          <a:ea typeface="+mn-ea"/>
                          <a:cs typeface="+mn-cs"/>
                        </a:rPr>
                        <a:t>end of year after the </a:t>
                      </a:r>
                      <a:r>
                        <a:rPr lang="en-US" sz="2000" baseline="0" dirty="0" smtClean="0">
                          <a:solidFill>
                            <a:srgbClr val="00B050"/>
                          </a:solidFill>
                          <a:effectLst/>
                          <a:latin typeface="+mn-lt"/>
                          <a:ea typeface="+mn-ea"/>
                          <a:cs typeface="+mn-cs"/>
                        </a:rPr>
                        <a:t>case is closed</a:t>
                      </a:r>
                      <a:r>
                        <a:rPr lang="en-US" sz="2000" baseline="0" dirty="0" smtClean="0">
                          <a:solidFill>
                            <a:schemeClr val="tx1"/>
                          </a:solidFill>
                          <a:effectLst/>
                          <a:latin typeface="+mn-lt"/>
                          <a:ea typeface="+mn-ea"/>
                          <a:cs typeface="+mn-cs"/>
                        </a:rPr>
                        <a:t>, t</a:t>
                      </a:r>
                      <a:r>
                        <a:rPr lang="en-US" sz="2000" kern="1200" baseline="0" dirty="0" smtClean="0">
                          <a:solidFill>
                            <a:schemeClr val="tx1"/>
                          </a:solidFill>
                          <a:effectLst/>
                          <a:latin typeface="+mn-lt"/>
                          <a:ea typeface="+mn-ea"/>
                          <a:cs typeface="+mn-cs"/>
                        </a:rPr>
                        <a:t>hen</a:t>
                      </a:r>
                      <a:r>
                        <a:rPr lang="en-US" sz="2000" baseline="0" dirty="0" smtClean="0">
                          <a:solidFill>
                            <a:schemeClr val="tx1"/>
                          </a:solidFill>
                          <a:effectLst/>
                          <a:latin typeface="+mn-lt"/>
                          <a:ea typeface="+mn-ea"/>
                          <a:cs typeface="+mn-cs"/>
                        </a:rPr>
                        <a:t> </a:t>
                      </a:r>
                      <a:r>
                        <a:rPr lang="en-US" sz="2000" baseline="0" dirty="0" smtClean="0">
                          <a:solidFill>
                            <a:srgbClr val="0070C0"/>
                          </a:solidFill>
                          <a:effectLst/>
                          <a:latin typeface="+mn-lt"/>
                          <a:ea typeface="+mn-ea"/>
                          <a:cs typeface="+mn-cs"/>
                        </a:rPr>
                        <a:t>retain for 4 years</a:t>
                      </a:r>
                      <a:r>
                        <a:rPr lang="en-US" sz="2000" baseline="0" dirty="0" smtClean="0">
                          <a:solidFill>
                            <a:schemeClr val="tx1"/>
                          </a:solidFill>
                          <a:effectLst/>
                          <a:latin typeface="+mn-lt"/>
                          <a:ea typeface="+mn-ea"/>
                          <a:cs typeface="+mn-cs"/>
                        </a:rPr>
                        <a:t> until </a:t>
                      </a:r>
                      <a:r>
                        <a:rPr lang="en-US" sz="2000" baseline="0" dirty="0" smtClean="0">
                          <a:solidFill>
                            <a:srgbClr val="FF0000"/>
                          </a:solidFill>
                          <a:effectLst/>
                          <a:latin typeface="+mn-lt"/>
                          <a:ea typeface="+mn-ea"/>
                          <a:cs typeface="+mn-cs"/>
                        </a:rPr>
                        <a:t>destruction</a:t>
                      </a:r>
                      <a:r>
                        <a:rPr lang="en-US" sz="2000" baseline="0" dirty="0" smtClean="0">
                          <a:solidFill>
                            <a:schemeClr val="tx1"/>
                          </a:solidFill>
                          <a:effectLst/>
                          <a:latin typeface="+mn-lt"/>
                          <a:ea typeface="+mn-ea"/>
                          <a:cs typeface="+mn-cs"/>
                        </a:rPr>
                        <a:t>. If a </a:t>
                      </a:r>
                      <a:r>
                        <a:rPr lang="en-US" sz="2000" baseline="0" dirty="0" smtClean="0">
                          <a:solidFill>
                            <a:schemeClr val="tx1">
                              <a:lumMod val="50000"/>
                              <a:lumOff val="50000"/>
                            </a:schemeClr>
                          </a:solidFill>
                          <a:effectLst/>
                          <a:latin typeface="+mn-lt"/>
                          <a:ea typeface="+mn-ea"/>
                          <a:cs typeface="+mn-cs"/>
                        </a:rPr>
                        <a:t>request for information </a:t>
                      </a:r>
                      <a:r>
                        <a:rPr lang="en-US" sz="2000" baseline="0" dirty="0" smtClean="0">
                          <a:solidFill>
                            <a:schemeClr val="tx1"/>
                          </a:solidFill>
                          <a:effectLst/>
                          <a:latin typeface="+mn-lt"/>
                          <a:ea typeface="+mn-ea"/>
                          <a:cs typeface="+mn-cs"/>
                        </a:rPr>
                        <a:t>is made, </a:t>
                      </a:r>
                      <a:r>
                        <a:rPr lang="en-US" sz="2000" baseline="0" dirty="0" smtClean="0">
                          <a:solidFill>
                            <a:srgbClr val="FF0000"/>
                          </a:solidFill>
                          <a:effectLst/>
                          <a:latin typeface="+mn-lt"/>
                          <a:ea typeface="+mn-ea"/>
                          <a:cs typeface="+mn-cs"/>
                        </a:rPr>
                        <a:t>relocate the files </a:t>
                      </a:r>
                      <a:r>
                        <a:rPr lang="en-US" sz="2000" baseline="0" dirty="0" smtClean="0">
                          <a:solidFill>
                            <a:schemeClr val="tx1"/>
                          </a:solidFill>
                          <a:effectLst/>
                          <a:latin typeface="+mn-lt"/>
                          <a:ea typeface="+mn-ea"/>
                          <a:cs typeface="+mn-cs"/>
                        </a:rPr>
                        <a:t>to an </a:t>
                      </a:r>
                      <a:r>
                        <a:rPr lang="en-US" sz="2000" baseline="0" dirty="0" smtClean="0">
                          <a:solidFill>
                            <a:schemeClr val="accent1">
                              <a:lumMod val="75000"/>
                            </a:schemeClr>
                          </a:solidFill>
                          <a:effectLst/>
                          <a:latin typeface="+mn-lt"/>
                          <a:ea typeface="+mn-ea"/>
                          <a:cs typeface="+mn-cs"/>
                        </a:rPr>
                        <a:t>offsite location </a:t>
                      </a:r>
                      <a:r>
                        <a:rPr lang="en-US" sz="2000" baseline="0" dirty="0" smtClean="0">
                          <a:solidFill>
                            <a:schemeClr val="tx1"/>
                          </a:solidFill>
                          <a:effectLst/>
                          <a:latin typeface="+mn-lt"/>
                          <a:ea typeface="+mn-ea"/>
                          <a:cs typeface="+mn-cs"/>
                        </a:rPr>
                        <a:t>for archival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3690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685800" y="1554163"/>
            <a:ext cx="7772400" cy="1101725"/>
          </a:xfrm>
        </p:spPr>
        <p:txBody>
          <a:bodyPr/>
          <a:lstStyle/>
          <a:p>
            <a:pPr eaLnBrk="1" hangingPunct="1"/>
            <a:r>
              <a:rPr lang="en-US" altLang="en-US" dirty="0" smtClean="0"/>
              <a:t>To the Hands-On Lab!</a:t>
            </a:r>
          </a:p>
        </p:txBody>
      </p:sp>
      <p:sp>
        <p:nvSpPr>
          <p:cNvPr id="20483" name="Subtitle 2"/>
          <p:cNvSpPr>
            <a:spLocks noGrp="1"/>
          </p:cNvSpPr>
          <p:nvPr>
            <p:ph type="subTitle" idx="1"/>
          </p:nvPr>
        </p:nvSpPr>
        <p:spPr>
          <a:xfrm>
            <a:off x="1371600" y="2422525"/>
            <a:ext cx="6400800" cy="1314450"/>
          </a:xfrm>
        </p:spPr>
        <p:txBody>
          <a:bodyPr/>
          <a:lstStyle/>
          <a:p>
            <a:pPr eaLnBrk="1" hangingPunct="1"/>
            <a:endParaRPr lang="en-US" altLang="en-US" dirty="0" smtClean="0"/>
          </a:p>
        </p:txBody>
      </p:sp>
    </p:spTree>
    <p:extLst>
      <p:ext uri="{BB962C8B-B14F-4D97-AF65-F5344CB8AC3E}">
        <p14:creationId xmlns:p14="http://schemas.microsoft.com/office/powerpoint/2010/main" val="1153436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685800" y="1554163"/>
            <a:ext cx="7772400" cy="1101725"/>
          </a:xfrm>
        </p:spPr>
        <p:txBody>
          <a:bodyPr/>
          <a:lstStyle/>
          <a:p>
            <a:pPr eaLnBrk="1" hangingPunct="1"/>
            <a:r>
              <a:rPr lang="en-US" altLang="en-US" dirty="0" smtClean="0"/>
              <a:t>Scenarios</a:t>
            </a:r>
          </a:p>
        </p:txBody>
      </p:sp>
      <p:sp>
        <p:nvSpPr>
          <p:cNvPr id="20483" name="Subtitle 2"/>
          <p:cNvSpPr>
            <a:spLocks noGrp="1"/>
          </p:cNvSpPr>
          <p:nvPr>
            <p:ph type="subTitle" idx="1"/>
          </p:nvPr>
        </p:nvSpPr>
        <p:spPr>
          <a:xfrm>
            <a:off x="1371600" y="2422525"/>
            <a:ext cx="6400800" cy="1314450"/>
          </a:xfrm>
        </p:spPr>
        <p:txBody>
          <a:bodyPr/>
          <a:lstStyle/>
          <a:p>
            <a:r>
              <a:rPr lang="en-US" altLang="en-US" dirty="0"/>
              <a:t>Or </a:t>
            </a:r>
            <a:r>
              <a:rPr lang="en-US" altLang="en-US" dirty="0" smtClean="0"/>
              <a:t>how </a:t>
            </a:r>
            <a:r>
              <a:rPr lang="en-US" altLang="en-US" dirty="0"/>
              <a:t>to perform records management actions in the Laserfiche Client</a:t>
            </a:r>
          </a:p>
          <a:p>
            <a:pPr eaLnBrk="1" hangingPunct="1"/>
            <a:endParaRPr lang="en-US" altLang="en-US" dirty="0" smtClean="0"/>
          </a:p>
        </p:txBody>
      </p:sp>
    </p:spTree>
    <p:extLst>
      <p:ext uri="{BB962C8B-B14F-4D97-AF65-F5344CB8AC3E}">
        <p14:creationId xmlns:p14="http://schemas.microsoft.com/office/powerpoint/2010/main" val="269501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dirty="0" smtClean="0"/>
              <a:t>Scenario 1</a:t>
            </a:r>
            <a:endParaRPr lang="en-US" altLang="en-US" dirty="0" smtClean="0"/>
          </a:p>
        </p:txBody>
      </p:sp>
      <p:sp>
        <p:nvSpPr>
          <p:cNvPr id="16387" name="Content Placeholder 1"/>
          <p:cNvSpPr>
            <a:spLocks noGrp="1"/>
          </p:cNvSpPr>
          <p:nvPr>
            <p:ph idx="1"/>
          </p:nvPr>
        </p:nvSpPr>
        <p:spPr>
          <a:xfrm>
            <a:off x="300038" y="936625"/>
            <a:ext cx="8229600" cy="3544888"/>
          </a:xfrm>
        </p:spPr>
        <p:txBody>
          <a:bodyPr/>
          <a:lstStyle/>
          <a:p>
            <a:r>
              <a:rPr lang="en-US" dirty="0" smtClean="0"/>
              <a:t>While browsing through the repository, Amelia Kincaid recently saw the case files for “Trouble in </a:t>
            </a:r>
            <a:r>
              <a:rPr lang="en-US" dirty="0" err="1" smtClean="0"/>
              <a:t>Lasertown</a:t>
            </a:r>
            <a:r>
              <a:rPr lang="en-US" dirty="0" smtClean="0"/>
              <a:t>”, though they should have already been disposed of. Let’s investigate!</a:t>
            </a:r>
            <a:endParaRPr lang="en-US" dirty="0"/>
          </a:p>
          <a:p>
            <a:pPr marL="0" indent="0" eaLnBrk="1" hangingPunct="1">
              <a:buNone/>
            </a:pPr>
            <a:endParaRPr lang="en-US" alt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19744" y="3021013"/>
            <a:ext cx="952500" cy="9525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10328" y="3973513"/>
            <a:ext cx="1853049" cy="508000"/>
            <a:chOff x="16482" y="0"/>
            <a:chExt cx="1853049" cy="508000"/>
          </a:xfrm>
        </p:grpSpPr>
        <p:sp>
          <p:nvSpPr>
            <p:cNvPr id="12" name="Chevron 11"/>
            <p:cNvSpPr/>
            <p:nvPr/>
          </p:nvSpPr>
          <p:spPr>
            <a:xfrm>
              <a:off x="16482" y="0"/>
              <a:ext cx="1853049" cy="5080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4"/>
            <p:cNvSpPr/>
            <p:nvPr/>
          </p:nvSpPr>
          <p:spPr>
            <a:xfrm>
              <a:off x="270482" y="0"/>
              <a:ext cx="1345049" cy="508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Active</a:t>
              </a:r>
              <a:endParaRPr lang="en-US" sz="1800" kern="1200" dirty="0"/>
            </a:p>
          </p:txBody>
        </p:sp>
      </p:grpSp>
      <p:grpSp>
        <p:nvGrpSpPr>
          <p:cNvPr id="6" name="Group 5"/>
          <p:cNvGrpSpPr/>
          <p:nvPr/>
        </p:nvGrpSpPr>
        <p:grpSpPr>
          <a:xfrm>
            <a:off x="2176005" y="3973513"/>
            <a:ext cx="4515659" cy="508000"/>
            <a:chOff x="1682159" y="0"/>
            <a:chExt cx="4515659" cy="508000"/>
          </a:xfrm>
        </p:grpSpPr>
        <p:sp>
          <p:nvSpPr>
            <p:cNvPr id="10" name="Chevron 9"/>
            <p:cNvSpPr/>
            <p:nvPr/>
          </p:nvSpPr>
          <p:spPr>
            <a:xfrm>
              <a:off x="1682159" y="0"/>
              <a:ext cx="4515659" cy="508000"/>
            </a:xfrm>
            <a:prstGeom prst="chevron">
              <a:avLst/>
            </a:prstGeom>
            <a:solidFill>
              <a:srgbClr val="00355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Chevron 6"/>
            <p:cNvSpPr/>
            <p:nvPr/>
          </p:nvSpPr>
          <p:spPr>
            <a:xfrm>
              <a:off x="1936159" y="0"/>
              <a:ext cx="4007659" cy="508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Retention</a:t>
              </a:r>
              <a:endParaRPr lang="en-US" sz="1800" kern="1200" dirty="0"/>
            </a:p>
          </p:txBody>
        </p:sp>
      </p:grpSp>
      <p:grpSp>
        <p:nvGrpSpPr>
          <p:cNvPr id="7" name="Group 6"/>
          <p:cNvGrpSpPr/>
          <p:nvPr/>
        </p:nvGrpSpPr>
        <p:grpSpPr>
          <a:xfrm>
            <a:off x="6495994" y="3973513"/>
            <a:ext cx="2137678" cy="508000"/>
            <a:chOff x="6002148" y="0"/>
            <a:chExt cx="2137678" cy="508000"/>
          </a:xfrm>
        </p:grpSpPr>
        <p:sp>
          <p:nvSpPr>
            <p:cNvPr id="8" name="Chevron 7"/>
            <p:cNvSpPr/>
            <p:nvPr/>
          </p:nvSpPr>
          <p:spPr>
            <a:xfrm>
              <a:off x="6002148" y="0"/>
              <a:ext cx="2137678" cy="508000"/>
            </a:xfrm>
            <a:prstGeom prst="chevron">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Chevron 8"/>
            <p:cNvSpPr/>
            <p:nvPr/>
          </p:nvSpPr>
          <p:spPr>
            <a:xfrm>
              <a:off x="6256148" y="0"/>
              <a:ext cx="1629678" cy="508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Disposition</a:t>
              </a:r>
              <a:endParaRPr lang="en-US" sz="1800" kern="1200" dirty="0"/>
            </a:p>
          </p:txBody>
        </p:sp>
      </p:grpSp>
    </p:spTree>
    <p:extLst>
      <p:ext uri="{BB962C8B-B14F-4D97-AF65-F5344CB8AC3E}">
        <p14:creationId xmlns:p14="http://schemas.microsoft.com/office/powerpoint/2010/main" val="2811545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dirty="0"/>
              <a:t>Translating the Scenario</a:t>
            </a:r>
            <a:endParaRPr lang="en-US" altLang="en-US" dirty="0" smtClean="0"/>
          </a:p>
        </p:txBody>
      </p:sp>
      <p:sp>
        <p:nvSpPr>
          <p:cNvPr id="16387" name="Content Placeholder 1"/>
          <p:cNvSpPr>
            <a:spLocks noGrp="1"/>
          </p:cNvSpPr>
          <p:nvPr>
            <p:ph idx="1"/>
          </p:nvPr>
        </p:nvSpPr>
        <p:spPr>
          <a:xfrm>
            <a:off x="300038" y="936625"/>
            <a:ext cx="8229600" cy="3544888"/>
          </a:xfrm>
        </p:spPr>
        <p:txBody>
          <a:bodyPr/>
          <a:lstStyle/>
          <a:p>
            <a:r>
              <a:rPr lang="en-US" dirty="0"/>
              <a:t>What does this mean to us?</a:t>
            </a:r>
          </a:p>
          <a:p>
            <a:pPr lvl="1"/>
            <a:r>
              <a:rPr lang="en-US" dirty="0" smtClean="0"/>
              <a:t>Introduction to managing records</a:t>
            </a:r>
          </a:p>
          <a:p>
            <a:pPr lvl="1"/>
            <a:r>
              <a:rPr lang="en-US" dirty="0" smtClean="0"/>
              <a:t>Records menu                                                 is your friend</a:t>
            </a:r>
          </a:p>
          <a:p>
            <a:pPr lvl="1"/>
            <a:endParaRPr lang="en-US" dirty="0"/>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606" y="2211501"/>
            <a:ext cx="5121629" cy="234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351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pPr eaLnBrk="1" hangingPunct="1"/>
            <a:r>
              <a:rPr lang="en-US" altLang="en-US" dirty="0" smtClean="0"/>
              <a:t>Scenario 2</a:t>
            </a:r>
          </a:p>
        </p:txBody>
      </p:sp>
      <p:sp>
        <p:nvSpPr>
          <p:cNvPr id="16387" name="Content Placeholder 1"/>
          <p:cNvSpPr>
            <a:spLocks noGrp="1"/>
          </p:cNvSpPr>
          <p:nvPr>
            <p:ph idx="1"/>
          </p:nvPr>
        </p:nvSpPr>
        <p:spPr>
          <a:xfrm>
            <a:off x="300038" y="936625"/>
            <a:ext cx="8229600" cy="3544888"/>
          </a:xfrm>
        </p:spPr>
        <p:txBody>
          <a:bodyPr/>
          <a:lstStyle/>
          <a:p>
            <a:r>
              <a:rPr lang="en-US" dirty="0"/>
              <a:t>It’s the beginning of a new </a:t>
            </a:r>
            <a:r>
              <a:rPr lang="en-US" dirty="0" smtClean="0"/>
              <a:t>year – time </a:t>
            </a:r>
            <a:r>
              <a:rPr lang="en-US" dirty="0"/>
              <a:t>to do some cutoff!</a:t>
            </a:r>
          </a:p>
        </p:txBody>
      </p:sp>
      <p:pic>
        <p:nvPicPr>
          <p:cNvPr id="32770" name="Picture 2" descr="C:\Users\jason.rothenberg\Desktop\new-year-clipart-9Tz7XMn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968" y="1660106"/>
            <a:ext cx="2702495" cy="293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151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pPr eaLnBrk="1" hangingPunct="1"/>
            <a:r>
              <a:rPr lang="en-US" altLang="en-US" dirty="0" smtClean="0"/>
              <a:t>Translating the Scenario</a:t>
            </a:r>
          </a:p>
        </p:txBody>
      </p:sp>
      <p:sp>
        <p:nvSpPr>
          <p:cNvPr id="16387" name="Content Placeholder 1"/>
          <p:cNvSpPr>
            <a:spLocks noGrp="1"/>
          </p:cNvSpPr>
          <p:nvPr>
            <p:ph idx="1"/>
          </p:nvPr>
        </p:nvSpPr>
        <p:spPr>
          <a:xfrm>
            <a:off x="300038" y="936625"/>
            <a:ext cx="8229600" cy="3544888"/>
          </a:xfrm>
        </p:spPr>
        <p:txBody>
          <a:bodyPr/>
          <a:lstStyle/>
          <a:p>
            <a:r>
              <a:rPr lang="en-US" dirty="0"/>
              <a:t>What does this mean to us?</a:t>
            </a:r>
          </a:p>
          <a:p>
            <a:pPr lvl="1"/>
            <a:r>
              <a:rPr lang="en-US" dirty="0"/>
              <a:t>S</a:t>
            </a:r>
            <a:r>
              <a:rPr lang="en-US" dirty="0" smtClean="0"/>
              <a:t>earch based on records properties</a:t>
            </a:r>
            <a:endParaRPr lang="en-US" dirty="0"/>
          </a:p>
          <a:p>
            <a:pPr lvl="1"/>
            <a:r>
              <a:rPr lang="en-US" dirty="0" smtClean="0"/>
              <a:t>Perform records management actions at the records folder level</a:t>
            </a:r>
          </a:p>
        </p:txBody>
      </p:sp>
    </p:spTree>
    <p:extLst>
      <p:ext uri="{BB962C8B-B14F-4D97-AF65-F5344CB8AC3E}">
        <p14:creationId xmlns:p14="http://schemas.microsoft.com/office/powerpoint/2010/main" val="1650712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a:xfrm>
            <a:off x="299860" y="936010"/>
            <a:ext cx="5684481" cy="3544795"/>
          </a:xfrm>
        </p:spPr>
        <p:txBody>
          <a:bodyPr/>
          <a:lstStyle/>
          <a:p>
            <a:r>
              <a:rPr lang="en-US" dirty="0" smtClean="0"/>
              <a:t>Time for the annual review of our Contracts for Confidential Investigative Services</a:t>
            </a:r>
          </a:p>
        </p:txBody>
      </p:sp>
      <p:pic>
        <p:nvPicPr>
          <p:cNvPr id="5" name="Picture 2" descr="C:\Users\joseph.king\Desktop\Audu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493" y="1378089"/>
            <a:ext cx="3223495" cy="322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230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the Scenario</a:t>
            </a:r>
            <a:endParaRPr lang="en-US" dirty="0"/>
          </a:p>
        </p:txBody>
      </p:sp>
      <p:sp>
        <p:nvSpPr>
          <p:cNvPr id="3" name="Content Placeholder 2"/>
          <p:cNvSpPr>
            <a:spLocks noGrp="1"/>
          </p:cNvSpPr>
          <p:nvPr>
            <p:ph idx="1"/>
          </p:nvPr>
        </p:nvSpPr>
        <p:spPr/>
        <p:txBody>
          <a:bodyPr>
            <a:normAutofit/>
          </a:bodyPr>
          <a:lstStyle/>
          <a:p>
            <a:r>
              <a:rPr lang="en-US" dirty="0" smtClean="0"/>
              <a:t>What does this mean to us?</a:t>
            </a:r>
          </a:p>
          <a:p>
            <a:pPr lvl="1"/>
            <a:r>
              <a:rPr lang="en-US" dirty="0"/>
              <a:t>Saved searches make life easier!</a:t>
            </a:r>
          </a:p>
          <a:p>
            <a:pPr lvl="1"/>
            <a:r>
              <a:rPr lang="en-US" dirty="0" smtClean="0"/>
              <a:t>Vital records set for periodic                   review</a:t>
            </a:r>
          </a:p>
          <a:p>
            <a:pPr lvl="1"/>
            <a:endParaRPr lang="en-US"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858" y="1989442"/>
            <a:ext cx="2895600" cy="2766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250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685800" y="1554163"/>
            <a:ext cx="7772400" cy="1101725"/>
          </a:xfrm>
        </p:spPr>
        <p:txBody>
          <a:bodyPr/>
          <a:lstStyle/>
          <a:p>
            <a:pPr eaLnBrk="1" hangingPunct="1"/>
            <a:r>
              <a:rPr lang="en-US" altLang="en-US" dirty="0" smtClean="0"/>
              <a:t>Records Management Concepts</a:t>
            </a:r>
          </a:p>
        </p:txBody>
      </p:sp>
      <p:sp>
        <p:nvSpPr>
          <p:cNvPr id="20483" name="Subtitle 2"/>
          <p:cNvSpPr>
            <a:spLocks noGrp="1"/>
          </p:cNvSpPr>
          <p:nvPr>
            <p:ph type="subTitle" idx="1"/>
          </p:nvPr>
        </p:nvSpPr>
        <p:spPr>
          <a:xfrm>
            <a:off x="1371600" y="2422525"/>
            <a:ext cx="6400800" cy="1314450"/>
          </a:xfrm>
        </p:spPr>
        <p:txBody>
          <a:bodyPr/>
          <a:lstStyle/>
          <a:p>
            <a:pPr eaLnBrk="1" hangingPunct="1"/>
            <a:endParaRPr lang="en-US" altLang="en-US" dirty="0" smtClean="0"/>
          </a:p>
        </p:txBody>
      </p:sp>
    </p:spTree>
    <p:extLst>
      <p:ext uri="{BB962C8B-B14F-4D97-AF65-F5344CB8AC3E}">
        <p14:creationId xmlns:p14="http://schemas.microsoft.com/office/powerpoint/2010/main" val="1134757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a:t>
            </a:r>
            <a:endParaRPr lang="en-US" dirty="0"/>
          </a:p>
        </p:txBody>
      </p:sp>
      <p:sp>
        <p:nvSpPr>
          <p:cNvPr id="3" name="Content Placeholder 2"/>
          <p:cNvSpPr>
            <a:spLocks noGrp="1"/>
          </p:cNvSpPr>
          <p:nvPr>
            <p:ph idx="1"/>
          </p:nvPr>
        </p:nvSpPr>
        <p:spPr/>
        <p:txBody>
          <a:bodyPr/>
          <a:lstStyle/>
          <a:p>
            <a:r>
              <a:rPr lang="en-US" dirty="0" smtClean="0"/>
              <a:t>Now that records have been reviewed and cutoff, time to check eligibility for disposition</a:t>
            </a:r>
          </a:p>
          <a:p>
            <a:r>
              <a:rPr lang="en-US" dirty="0" smtClean="0"/>
              <a:t>IMPORTANT: The case “Vacation on the Nile” is currently being audited. Make sure it does not get deleted!</a:t>
            </a:r>
            <a:endParaRPr lang="en-US" dirty="0"/>
          </a:p>
          <a:p>
            <a:pPr marL="0" indent="0">
              <a:buNone/>
            </a:pPr>
            <a:endParaRPr lang="en-US" dirty="0" smtClean="0"/>
          </a:p>
        </p:txBody>
      </p:sp>
    </p:spTree>
    <p:extLst>
      <p:ext uri="{BB962C8B-B14F-4D97-AF65-F5344CB8AC3E}">
        <p14:creationId xmlns:p14="http://schemas.microsoft.com/office/powerpoint/2010/main" val="22392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the Scenario</a:t>
            </a:r>
            <a:endParaRPr lang="en-US" dirty="0"/>
          </a:p>
        </p:txBody>
      </p:sp>
      <p:sp>
        <p:nvSpPr>
          <p:cNvPr id="3" name="Content Placeholder 2"/>
          <p:cNvSpPr>
            <a:spLocks noGrp="1"/>
          </p:cNvSpPr>
          <p:nvPr>
            <p:ph idx="1"/>
          </p:nvPr>
        </p:nvSpPr>
        <p:spPr/>
        <p:txBody>
          <a:bodyPr/>
          <a:lstStyle/>
          <a:p>
            <a:r>
              <a:rPr lang="en-US" dirty="0" smtClean="0"/>
              <a:t>What does this mean to us?</a:t>
            </a:r>
          </a:p>
          <a:p>
            <a:pPr lvl="1"/>
            <a:r>
              <a:rPr lang="en-US" dirty="0"/>
              <a:t>Freeze records to prevent </a:t>
            </a:r>
            <a:r>
              <a:rPr lang="en-US" dirty="0" smtClean="0"/>
              <a:t>modifications</a:t>
            </a:r>
          </a:p>
          <a:p>
            <a:pPr lvl="1"/>
            <a:r>
              <a:rPr lang="en-US" dirty="0" smtClean="0"/>
              <a:t>Automate records management with Workflow</a:t>
            </a:r>
            <a:endParaRPr lang="en-US" dirty="0"/>
          </a:p>
        </p:txBody>
      </p:sp>
      <p:pic>
        <p:nvPicPr>
          <p:cNvPr id="33794" name="Picture 2" descr="C:\Users\jason.rothenberg\Desktop\Legal_Hold5-300x1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912" y="2694187"/>
            <a:ext cx="285750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50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pPr eaLnBrk="1" hangingPunct="1"/>
            <a:r>
              <a:rPr lang="en-US" altLang="en-US" dirty="0" smtClean="0"/>
              <a:t>Scenario 5</a:t>
            </a:r>
          </a:p>
        </p:txBody>
      </p:sp>
      <p:sp>
        <p:nvSpPr>
          <p:cNvPr id="16387" name="Content Placeholder 1"/>
          <p:cNvSpPr>
            <a:spLocks noGrp="1"/>
          </p:cNvSpPr>
          <p:nvPr>
            <p:ph idx="1"/>
          </p:nvPr>
        </p:nvSpPr>
        <p:spPr>
          <a:xfrm>
            <a:off x="300038" y="936625"/>
            <a:ext cx="8229600" cy="3544888"/>
          </a:xfrm>
        </p:spPr>
        <p:txBody>
          <a:bodyPr/>
          <a:lstStyle/>
          <a:p>
            <a:r>
              <a:rPr lang="en-US" dirty="0"/>
              <a:t>You’ve found a Contract of Confidential Investigative </a:t>
            </a:r>
            <a:r>
              <a:rPr lang="en-US" dirty="0" smtClean="0"/>
              <a:t>Services </a:t>
            </a:r>
            <a:r>
              <a:rPr lang="en-US" dirty="0"/>
              <a:t>for our client, Funky Expeditions. It wasn’t imported to Laserfiche</a:t>
            </a:r>
            <a:r>
              <a:rPr lang="en-US" dirty="0" smtClean="0"/>
              <a:t>! Oh dear!</a:t>
            </a:r>
            <a:endParaRPr lang="en-US" dirty="0"/>
          </a:p>
        </p:txBody>
      </p:sp>
      <p:pic>
        <p:nvPicPr>
          <p:cNvPr id="4" name="Picture 2" descr="http://www.icts.uiowa.edu/sites/default/files/contra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977" y="2535308"/>
            <a:ext cx="3159659" cy="210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19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pPr eaLnBrk="1" hangingPunct="1"/>
            <a:r>
              <a:rPr lang="en-US" altLang="en-US" dirty="0" smtClean="0"/>
              <a:t>Translating the Scenario</a:t>
            </a:r>
          </a:p>
        </p:txBody>
      </p:sp>
      <p:sp>
        <p:nvSpPr>
          <p:cNvPr id="16387" name="Content Placeholder 1"/>
          <p:cNvSpPr>
            <a:spLocks noGrp="1"/>
          </p:cNvSpPr>
          <p:nvPr>
            <p:ph idx="1"/>
          </p:nvPr>
        </p:nvSpPr>
        <p:spPr>
          <a:xfrm>
            <a:off x="300038" y="936625"/>
            <a:ext cx="8229600" cy="3544888"/>
          </a:xfrm>
        </p:spPr>
        <p:txBody>
          <a:bodyPr/>
          <a:lstStyle/>
          <a:p>
            <a:r>
              <a:rPr lang="en-US" dirty="0"/>
              <a:t>What does this mean to us?</a:t>
            </a:r>
          </a:p>
          <a:p>
            <a:pPr lvl="1"/>
            <a:r>
              <a:rPr lang="en-US" dirty="0" smtClean="0"/>
              <a:t>Can </a:t>
            </a:r>
            <a:r>
              <a:rPr lang="en-US" dirty="0" err="1" smtClean="0"/>
              <a:t>uncutoff</a:t>
            </a:r>
            <a:r>
              <a:rPr lang="en-US" dirty="0" smtClean="0"/>
              <a:t> a record if necessary</a:t>
            </a:r>
          </a:p>
          <a:p>
            <a:pPr lvl="2"/>
            <a:r>
              <a:rPr lang="en-US" dirty="0" smtClean="0"/>
              <a:t>Reminder: </a:t>
            </a:r>
            <a:r>
              <a:rPr lang="en-US" i="1" u="sng" dirty="0" smtClean="0">
                <a:solidFill>
                  <a:srgbClr val="FF0000"/>
                </a:solidFill>
              </a:rPr>
              <a:t>cannot undelete!</a:t>
            </a:r>
            <a:endParaRPr lang="en-US" i="1" u="sng" dirty="0">
              <a:solidFill>
                <a:srgbClr val="FF0000"/>
              </a:solidFill>
            </a:endParaRPr>
          </a:p>
          <a:p>
            <a:pPr lvl="1"/>
            <a:r>
              <a:rPr lang="en-US" dirty="0" smtClean="0"/>
              <a:t>Easy to backdate old records</a:t>
            </a:r>
            <a:endParaRPr lang="en-US" dirty="0"/>
          </a:p>
        </p:txBody>
      </p:sp>
    </p:spTree>
    <p:extLst>
      <p:ext uri="{BB962C8B-B14F-4D97-AF65-F5344CB8AC3E}">
        <p14:creationId xmlns:p14="http://schemas.microsoft.com/office/powerpoint/2010/main" val="2134085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pPr eaLnBrk="1" hangingPunct="1"/>
            <a:r>
              <a:rPr lang="en-US" altLang="en-US" dirty="0" smtClean="0"/>
              <a:t>Scenario 6</a:t>
            </a:r>
          </a:p>
        </p:txBody>
      </p:sp>
      <p:sp>
        <p:nvSpPr>
          <p:cNvPr id="16387" name="Content Placeholder 1"/>
          <p:cNvSpPr>
            <a:spLocks noGrp="1"/>
          </p:cNvSpPr>
          <p:nvPr>
            <p:ph idx="1"/>
          </p:nvPr>
        </p:nvSpPr>
        <p:spPr>
          <a:xfrm>
            <a:off x="300038" y="936625"/>
            <a:ext cx="8229600" cy="3544888"/>
          </a:xfrm>
        </p:spPr>
        <p:txBody>
          <a:bodyPr/>
          <a:lstStyle/>
          <a:p>
            <a:r>
              <a:rPr lang="en-US" dirty="0" smtClean="0"/>
              <a:t>The Boss asked for an easy way to view all of a detective’s personnel records in one place. Is this possible while making sure each document follows the correct retention schedule?</a:t>
            </a:r>
            <a:endParaRPr lang="en-US" dirty="0"/>
          </a:p>
        </p:txBody>
      </p:sp>
    </p:spTree>
    <p:extLst>
      <p:ext uri="{BB962C8B-B14F-4D97-AF65-F5344CB8AC3E}">
        <p14:creationId xmlns:p14="http://schemas.microsoft.com/office/powerpoint/2010/main" val="1083064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pPr eaLnBrk="1" hangingPunct="1"/>
            <a:r>
              <a:rPr lang="en-US" altLang="en-US" dirty="0" smtClean="0"/>
              <a:t>Translating the Scenario</a:t>
            </a:r>
          </a:p>
        </p:txBody>
      </p:sp>
      <p:sp>
        <p:nvSpPr>
          <p:cNvPr id="16387" name="Content Placeholder 1"/>
          <p:cNvSpPr>
            <a:spLocks noGrp="1"/>
          </p:cNvSpPr>
          <p:nvPr>
            <p:ph idx="1"/>
          </p:nvPr>
        </p:nvSpPr>
        <p:spPr>
          <a:xfrm>
            <a:off x="300038" y="936625"/>
            <a:ext cx="8229600" cy="3544888"/>
          </a:xfrm>
        </p:spPr>
        <p:txBody>
          <a:bodyPr/>
          <a:lstStyle/>
          <a:p>
            <a:r>
              <a:rPr lang="en-US" dirty="0"/>
              <a:t>What does this mean to us?</a:t>
            </a:r>
          </a:p>
          <a:p>
            <a:pPr lvl="1"/>
            <a:r>
              <a:rPr lang="en-US" dirty="0" smtClean="0"/>
              <a:t>Transparent Records Management</a:t>
            </a:r>
          </a:p>
          <a:p>
            <a:pPr lvl="1"/>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026" y="2523382"/>
            <a:ext cx="2242457" cy="1694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224" y="2068283"/>
            <a:ext cx="2124467" cy="2604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17042" y="3048002"/>
            <a:ext cx="796472" cy="66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30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0038" y="-1588"/>
            <a:ext cx="8229600" cy="669926"/>
          </a:xfrm>
        </p:spPr>
        <p:txBody>
          <a:bodyPr/>
          <a:lstStyle/>
          <a:p>
            <a:pPr eaLnBrk="1" hangingPunct="1"/>
            <a:r>
              <a:rPr lang="en-US" altLang="en-US" dirty="0" smtClean="0"/>
              <a:t>Conclusion</a:t>
            </a:r>
          </a:p>
        </p:txBody>
      </p:sp>
      <p:sp>
        <p:nvSpPr>
          <p:cNvPr id="17411" name="Content Placeholder 3"/>
          <p:cNvSpPr>
            <a:spLocks noGrp="1"/>
          </p:cNvSpPr>
          <p:nvPr>
            <p:ph idx="1"/>
          </p:nvPr>
        </p:nvSpPr>
        <p:spPr>
          <a:xfrm>
            <a:off x="300038" y="936625"/>
            <a:ext cx="8229600" cy="3544888"/>
          </a:xfrm>
        </p:spPr>
        <p:txBody>
          <a:bodyPr>
            <a:normAutofit fontScale="92500" lnSpcReduction="10000"/>
          </a:bodyPr>
          <a:lstStyle/>
          <a:p>
            <a:pPr>
              <a:buFont typeface="Lucida Grande" pitchFamily="1" charset="0"/>
              <a:buChar char="‣"/>
            </a:pPr>
            <a:r>
              <a:rPr lang="en-US" altLang="en-US" dirty="0" smtClean="0"/>
              <a:t>Create </a:t>
            </a:r>
            <a:r>
              <a:rPr lang="en-US" altLang="en-US" dirty="0"/>
              <a:t>records management objects in the Administration Console</a:t>
            </a:r>
          </a:p>
          <a:p>
            <a:pPr>
              <a:buFont typeface="Lucida Grande" pitchFamily="1" charset="0"/>
              <a:buChar char="‣"/>
            </a:pPr>
            <a:r>
              <a:rPr lang="en-US" altLang="en-US" dirty="0" smtClean="0"/>
              <a:t>And </a:t>
            </a:r>
            <a:r>
              <a:rPr lang="en-US" altLang="en-US" dirty="0"/>
              <a:t>apply those schedules to records folders in the Laserfiche </a:t>
            </a:r>
            <a:r>
              <a:rPr lang="en-US" altLang="en-US" dirty="0" smtClean="0"/>
              <a:t>Client</a:t>
            </a:r>
          </a:p>
          <a:p>
            <a:pPr>
              <a:buFont typeface="Lucida Grande" pitchFamily="1" charset="0"/>
              <a:buChar char="‣"/>
            </a:pPr>
            <a:r>
              <a:rPr lang="en-US" altLang="en-US" dirty="0" smtClean="0"/>
              <a:t>RM actions found in the Records menu </a:t>
            </a:r>
          </a:p>
          <a:p>
            <a:pPr>
              <a:buFont typeface="Lucida Grande" pitchFamily="1" charset="0"/>
              <a:buChar char="‣"/>
            </a:pPr>
            <a:r>
              <a:rPr lang="en-US" altLang="en-US" dirty="0" smtClean="0"/>
              <a:t>Can search for any records property</a:t>
            </a:r>
          </a:p>
          <a:p>
            <a:pPr>
              <a:buFont typeface="Lucida Grande" pitchFamily="1" charset="0"/>
              <a:buChar char="‣"/>
            </a:pPr>
            <a:r>
              <a:rPr lang="en-US" altLang="en-US" dirty="0" smtClean="0"/>
              <a:t>Transparent </a:t>
            </a:r>
            <a:r>
              <a:rPr lang="en-US" altLang="en-US" dirty="0"/>
              <a:t>R</a:t>
            </a:r>
            <a:r>
              <a:rPr lang="en-US" altLang="en-US" dirty="0" smtClean="0"/>
              <a:t>ecords Management</a:t>
            </a:r>
          </a:p>
        </p:txBody>
      </p:sp>
    </p:spTree>
    <p:extLst>
      <p:ext uri="{BB962C8B-B14F-4D97-AF65-F5344CB8AC3E}">
        <p14:creationId xmlns:p14="http://schemas.microsoft.com/office/powerpoint/2010/main" val="39385480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0038" y="-1588"/>
            <a:ext cx="8229600" cy="669926"/>
          </a:xfrm>
        </p:spPr>
        <p:txBody>
          <a:bodyPr/>
          <a:lstStyle/>
          <a:p>
            <a:pPr eaLnBrk="1" hangingPunct="1"/>
            <a:r>
              <a:rPr lang="en-US" altLang="en-US" smtClean="0"/>
              <a:t>Resources</a:t>
            </a:r>
          </a:p>
        </p:txBody>
      </p:sp>
      <p:sp>
        <p:nvSpPr>
          <p:cNvPr id="17411" name="Content Placeholder 3"/>
          <p:cNvSpPr>
            <a:spLocks noGrp="1"/>
          </p:cNvSpPr>
          <p:nvPr>
            <p:ph idx="1"/>
          </p:nvPr>
        </p:nvSpPr>
        <p:spPr>
          <a:xfrm>
            <a:off x="300038" y="936625"/>
            <a:ext cx="8229600" cy="3544888"/>
          </a:xfrm>
        </p:spPr>
        <p:txBody>
          <a:bodyPr>
            <a:normAutofit/>
          </a:bodyPr>
          <a:lstStyle/>
          <a:p>
            <a:pPr>
              <a:buFont typeface="Lucida Grande" pitchFamily="1" charset="0"/>
              <a:buChar char="‣"/>
            </a:pPr>
            <a:r>
              <a:rPr lang="en-US" altLang="en-US" dirty="0" smtClean="0"/>
              <a:t>Online </a:t>
            </a:r>
            <a:r>
              <a:rPr lang="en-US" altLang="en-US" dirty="0"/>
              <a:t>Help </a:t>
            </a:r>
            <a:r>
              <a:rPr lang="en-US" altLang="en-US" dirty="0" smtClean="0"/>
              <a:t>Files:</a:t>
            </a:r>
            <a:endParaRPr lang="en-US" altLang="en-US" dirty="0"/>
          </a:p>
          <a:p>
            <a:pPr lvl="1">
              <a:buFont typeface="Lucida Grande" pitchFamily="1" charset="0"/>
              <a:buChar char="‣"/>
            </a:pPr>
            <a:r>
              <a:rPr lang="en-US" altLang="en-US" dirty="0" smtClean="0">
                <a:hlinkClick r:id="rId3"/>
              </a:rPr>
              <a:t>Records Management Administration</a:t>
            </a:r>
            <a:endParaRPr lang="en-US" altLang="en-US" dirty="0" smtClean="0"/>
          </a:p>
          <a:p>
            <a:pPr lvl="1">
              <a:buFont typeface="Lucida Grande" pitchFamily="1" charset="0"/>
              <a:buChar char="‣"/>
            </a:pPr>
            <a:r>
              <a:rPr lang="en-US" altLang="en-US" dirty="0" smtClean="0">
                <a:hlinkClick r:id="rId4"/>
              </a:rPr>
              <a:t>Using Records Management</a:t>
            </a:r>
            <a:endParaRPr lang="en-US" altLang="en-US" dirty="0"/>
          </a:p>
          <a:p>
            <a:pPr>
              <a:buFont typeface="Lucida Grande" pitchFamily="1" charset="0"/>
              <a:buChar char="‣"/>
            </a:pPr>
            <a:r>
              <a:rPr lang="en-US" altLang="en-US" dirty="0"/>
              <a:t>White Papers:</a:t>
            </a:r>
          </a:p>
          <a:p>
            <a:pPr lvl="1">
              <a:buFont typeface="Lucida Grande" pitchFamily="1" charset="0"/>
              <a:buChar char="‣"/>
            </a:pPr>
            <a:r>
              <a:rPr lang="en-US" altLang="en-US" dirty="0">
                <a:hlinkClick r:id="rId5"/>
              </a:rPr>
              <a:t>Transparent Records </a:t>
            </a:r>
            <a:r>
              <a:rPr lang="en-US" altLang="en-US" dirty="0" smtClean="0">
                <a:hlinkClick r:id="rId5"/>
              </a:rPr>
              <a:t>Management</a:t>
            </a:r>
            <a:endParaRPr lang="en-US" altLang="en-US" dirty="0"/>
          </a:p>
        </p:txBody>
      </p:sp>
    </p:spTree>
    <p:extLst>
      <p:ext uri="{BB962C8B-B14F-4D97-AF65-F5344CB8AC3E}">
        <p14:creationId xmlns:p14="http://schemas.microsoft.com/office/powerpoint/2010/main" val="1381750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pPr eaLnBrk="1" hangingPunct="1"/>
            <a:r>
              <a:rPr lang="en-US" altLang="en-US" dirty="0" smtClean="0"/>
              <a:t>What is Records Management?</a:t>
            </a:r>
          </a:p>
        </p:txBody>
      </p:sp>
      <p:sp>
        <p:nvSpPr>
          <p:cNvPr id="7" name="Rectangle 3"/>
          <p:cNvSpPr>
            <a:spLocks noGrp="1" noChangeArrowheads="1"/>
          </p:cNvSpPr>
          <p:nvPr>
            <p:ph idx="1"/>
          </p:nvPr>
        </p:nvSpPr>
        <p:spPr>
          <a:xfrm>
            <a:off x="299860" y="936010"/>
            <a:ext cx="8229600" cy="3544795"/>
          </a:xfrm>
        </p:spPr>
        <p:txBody>
          <a:bodyPr>
            <a:normAutofit/>
          </a:bodyPr>
          <a:lstStyle/>
          <a:p>
            <a:r>
              <a:rPr lang="en-US" sz="2125" b="1" dirty="0"/>
              <a:t>Record: </a:t>
            </a:r>
            <a:r>
              <a:rPr lang="en-US" sz="2000" dirty="0"/>
              <a:t>A document whose lifespan is dictated by </a:t>
            </a:r>
            <a:r>
              <a:rPr lang="en-US" sz="2000" dirty="0" smtClean="0"/>
              <a:t>specific rules</a:t>
            </a:r>
            <a:endParaRPr lang="en-US" sz="2000" dirty="0"/>
          </a:p>
          <a:p>
            <a:r>
              <a:rPr lang="en-US" sz="2000" b="1" dirty="0"/>
              <a:t>Cutoff: </a:t>
            </a:r>
            <a:r>
              <a:rPr lang="en-US" sz="2000" dirty="0"/>
              <a:t>Beginning of retention</a:t>
            </a:r>
          </a:p>
          <a:p>
            <a:r>
              <a:rPr lang="en-US" sz="2125" b="1" dirty="0"/>
              <a:t>Retention schedule</a:t>
            </a:r>
            <a:r>
              <a:rPr lang="en-US" sz="2125" dirty="0"/>
              <a:t>: </a:t>
            </a:r>
            <a:r>
              <a:rPr lang="en-US" sz="2000" dirty="0"/>
              <a:t>Set of regulations</a:t>
            </a:r>
          </a:p>
          <a:p>
            <a:r>
              <a:rPr lang="en-US" sz="2125" b="1" dirty="0"/>
              <a:t>Disposition:</a:t>
            </a:r>
            <a:r>
              <a:rPr lang="en-US" sz="2250" dirty="0"/>
              <a:t> </a:t>
            </a:r>
            <a:r>
              <a:rPr lang="en-US" sz="2000" dirty="0"/>
              <a:t>Destruction or accession to an archive</a:t>
            </a:r>
            <a:endParaRPr lang="en-US" sz="2250" b="1" dirty="0"/>
          </a:p>
          <a:p>
            <a:r>
              <a:rPr lang="en-US" sz="2125" b="1" dirty="0"/>
              <a:t>Lifecycle: </a:t>
            </a:r>
            <a:r>
              <a:rPr lang="en-US" sz="2000" dirty="0"/>
              <a:t>From creation to </a:t>
            </a:r>
            <a:r>
              <a:rPr lang="en-US" sz="2000" dirty="0" smtClean="0"/>
              <a:t>disposition</a:t>
            </a:r>
            <a:endParaRPr lang="en-US" sz="2000" dirty="0"/>
          </a:p>
          <a:p>
            <a:endParaRPr lang="en-US" sz="2125" dirty="0"/>
          </a:p>
        </p:txBody>
      </p:sp>
      <p:graphicFrame>
        <p:nvGraphicFramePr>
          <p:cNvPr id="8" name="Diagram 7"/>
          <p:cNvGraphicFramePr/>
          <p:nvPr>
            <p:extLst>
              <p:ext uri="{D42A27DB-BD31-4B8C-83A1-F6EECF244321}">
                <p14:modId xmlns:p14="http://schemas.microsoft.com/office/powerpoint/2010/main" val="1758633012"/>
              </p:ext>
            </p:extLst>
          </p:nvPr>
        </p:nvGraphicFramePr>
        <p:xfrm>
          <a:off x="523875" y="3921125"/>
          <a:ext cx="8143875" cy="50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04875" y="2968625"/>
            <a:ext cx="9525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42" presetClass="path" presetSubtype="0" accel="50000" decel="50000" fill="hold" nodeType="withEffect">
                                  <p:stCondLst>
                                    <p:cond delay="0"/>
                                  </p:stCondLst>
                                  <p:childTnLst>
                                    <p:animMotion origin="layout" path="M -1.66667E-6 3.23039E-6 L 0.08889 3.23039E-6 " pathEditMode="relative" rAng="0" ptsTypes="AA">
                                      <p:cBhvr>
                                        <p:cTn id="9" dur="2000" fill="hold"/>
                                        <p:tgtEl>
                                          <p:spTgt spid="9"/>
                                        </p:tgtEl>
                                        <p:attrNameLst>
                                          <p:attrName>ppt_x</p:attrName>
                                          <p:attrName>ppt_y</p:attrName>
                                        </p:attrNameLst>
                                      </p:cBhvr>
                                      <p:rCtr x="4444"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500"/>
                                        <p:tgtEl>
                                          <p:spTgt spid="7">
                                            <p:txEl>
                                              <p:pRg st="2" end="2"/>
                                            </p:txEl>
                                          </p:spTgt>
                                        </p:tgtEl>
                                      </p:cBhvr>
                                    </p:animEffect>
                                  </p:childTnLst>
                                </p:cTn>
                              </p:par>
                              <p:par>
                                <p:cTn id="15" presetID="42" presetClass="path" presetSubtype="0" accel="50000" decel="50000" fill="hold" nodeType="withEffect">
                                  <p:stCondLst>
                                    <p:cond delay="0"/>
                                  </p:stCondLst>
                                  <p:childTnLst>
                                    <p:animMotion origin="layout" path="M 0.08889 3.23039E-6 L 0.34115 3.23039E-6 " pathEditMode="relative" rAng="0" ptsTypes="AA">
                                      <p:cBhvr>
                                        <p:cTn id="16" dur="2000" fill="hold"/>
                                        <p:tgtEl>
                                          <p:spTgt spid="9"/>
                                        </p:tgtEl>
                                        <p:attrNameLst>
                                          <p:attrName>ppt_x</p:attrName>
                                          <p:attrName>ppt_y</p:attrName>
                                        </p:attrNameLst>
                                      </p:cBhvr>
                                      <p:rCtr x="12604"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par>
                                <p:cTn id="22" presetID="42" presetClass="path" presetSubtype="0" accel="50000" decel="50000" fill="hold" nodeType="withEffect">
                                  <p:stCondLst>
                                    <p:cond delay="0"/>
                                  </p:stCondLst>
                                  <p:childTnLst>
                                    <p:animMotion origin="layout" path="M 0.34115 3.23039E-6 L 0.56233 3.23039E-6 " pathEditMode="relative" rAng="0" ptsTypes="AA">
                                      <p:cBhvr>
                                        <p:cTn id="23" dur="2000" fill="hold"/>
                                        <p:tgtEl>
                                          <p:spTgt spid="9"/>
                                        </p:tgtEl>
                                        <p:attrNameLst>
                                          <p:attrName>ppt_x</p:attrName>
                                          <p:attrName>ppt_y</p:attrName>
                                        </p:attrNameLst>
                                      </p:cBhvr>
                                      <p:rCtr x="11059" y="0"/>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par>
                                <p:cTn id="29" presetID="42" presetClass="path" presetSubtype="0" accel="50000" decel="50000" fill="hold" nodeType="withEffect">
                                  <p:stCondLst>
                                    <p:cond delay="0"/>
                                  </p:stCondLst>
                                  <p:childTnLst>
                                    <p:animMotion origin="layout" path="M 0.56233 3.23039E-6 L 0.68229 3.23039E-6 " pathEditMode="relative" rAng="0" ptsTypes="AA">
                                      <p:cBhvr>
                                        <p:cTn id="30" dur="2000" fill="hold"/>
                                        <p:tgtEl>
                                          <p:spTgt spid="9"/>
                                        </p:tgtEl>
                                        <p:attrNameLst>
                                          <p:attrName>ppt_x</p:attrName>
                                          <p:attrName>ppt_y</p:attrName>
                                        </p:attrNameLst>
                                      </p:cBhvr>
                                      <p:rCtr x="5990" y="0"/>
                                    </p:animMotion>
                                  </p:childTnLst>
                                </p:cTn>
                              </p:par>
                            </p:childTnLst>
                          </p:cTn>
                        </p:par>
                        <p:par>
                          <p:cTn id="31" fill="hold">
                            <p:stCondLst>
                              <p:cond delay="2000"/>
                            </p:stCondLst>
                            <p:childTnLst>
                              <p:par>
                                <p:cTn id="32" presetID="31" presetClass="exit" presetSubtype="0" fill="hold" nodeType="afterEffect">
                                  <p:stCondLst>
                                    <p:cond delay="0"/>
                                  </p:stCondLst>
                                  <p:childTnLst>
                                    <p:anim calcmode="lin" valueType="num">
                                      <p:cBhvr>
                                        <p:cTn id="33" dur="1000"/>
                                        <p:tgtEl>
                                          <p:spTgt spid="9"/>
                                        </p:tgtEl>
                                        <p:attrNameLst>
                                          <p:attrName>ppt_w</p:attrName>
                                        </p:attrNameLst>
                                      </p:cBhvr>
                                      <p:tavLst>
                                        <p:tav tm="0">
                                          <p:val>
                                            <p:strVal val="ppt_w"/>
                                          </p:val>
                                        </p:tav>
                                        <p:tav tm="100000">
                                          <p:val>
                                            <p:fltVal val="0"/>
                                          </p:val>
                                        </p:tav>
                                      </p:tavLst>
                                    </p:anim>
                                    <p:anim calcmode="lin" valueType="num">
                                      <p:cBhvr>
                                        <p:cTn id="34" dur="1000"/>
                                        <p:tgtEl>
                                          <p:spTgt spid="9"/>
                                        </p:tgtEl>
                                        <p:attrNameLst>
                                          <p:attrName>ppt_h</p:attrName>
                                        </p:attrNameLst>
                                      </p:cBhvr>
                                      <p:tavLst>
                                        <p:tav tm="0">
                                          <p:val>
                                            <p:strVal val="ppt_h"/>
                                          </p:val>
                                        </p:tav>
                                        <p:tav tm="100000">
                                          <p:val>
                                            <p:fltVal val="0"/>
                                          </p:val>
                                        </p:tav>
                                      </p:tavLst>
                                    </p:anim>
                                    <p:anim calcmode="lin" valueType="num">
                                      <p:cBhvr>
                                        <p:cTn id="35" dur="1000"/>
                                        <p:tgtEl>
                                          <p:spTgt spid="9"/>
                                        </p:tgtEl>
                                        <p:attrNameLst>
                                          <p:attrName>style.rotation</p:attrName>
                                        </p:attrNameLst>
                                      </p:cBhvr>
                                      <p:tavLst>
                                        <p:tav tm="0">
                                          <p:val>
                                            <p:fltVal val="0"/>
                                          </p:val>
                                        </p:tav>
                                        <p:tav tm="100000">
                                          <p:val>
                                            <p:fltVal val="90"/>
                                          </p:val>
                                        </p:tav>
                                      </p:tavLst>
                                    </p:anim>
                                    <p:animEffect transition="out" filter="fade">
                                      <p:cBhvr>
                                        <p:cTn id="36" dur="1000"/>
                                        <p:tgtEl>
                                          <p:spTgt spid="9"/>
                                        </p:tgtEl>
                                      </p:cBhvr>
                                    </p:animEffect>
                                    <p:set>
                                      <p:cBhvr>
                                        <p:cTn id="3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dirty="0"/>
              <a:t>Understanding Cutoff</a:t>
            </a:r>
            <a:endParaRPr lang="en-US" altLang="en-US" dirty="0" smtClean="0"/>
          </a:p>
        </p:txBody>
      </p:sp>
      <p:sp>
        <p:nvSpPr>
          <p:cNvPr id="7" name="Rectangle 3"/>
          <p:cNvSpPr>
            <a:spLocks noGrp="1" noChangeArrowheads="1"/>
          </p:cNvSpPr>
          <p:nvPr>
            <p:ph idx="1"/>
          </p:nvPr>
        </p:nvSpPr>
        <p:spPr>
          <a:xfrm>
            <a:off x="299860" y="936010"/>
            <a:ext cx="8229600" cy="3544795"/>
          </a:xfrm>
        </p:spPr>
        <p:txBody>
          <a:bodyPr>
            <a:normAutofit fontScale="85000" lnSpcReduction="20000"/>
          </a:bodyPr>
          <a:lstStyle/>
          <a:p>
            <a:r>
              <a:rPr lang="en-US" sz="4000" dirty="0" smtClean="0"/>
              <a:t>Multiple types of cutoff instructions:</a:t>
            </a:r>
          </a:p>
          <a:p>
            <a:pPr lvl="1"/>
            <a:r>
              <a:rPr lang="en-US" sz="3600" dirty="0" smtClean="0"/>
              <a:t>Time</a:t>
            </a:r>
            <a:endParaRPr lang="en-US" sz="3600" dirty="0"/>
          </a:p>
          <a:p>
            <a:pPr lvl="2"/>
            <a:r>
              <a:rPr lang="en-US" sz="3600" dirty="0" smtClean="0"/>
              <a:t>End of a cycle</a:t>
            </a:r>
            <a:endParaRPr lang="en-US" sz="3600" dirty="0"/>
          </a:p>
          <a:p>
            <a:pPr lvl="1"/>
            <a:r>
              <a:rPr lang="en-US" sz="3600" dirty="0"/>
              <a:t>Event</a:t>
            </a:r>
          </a:p>
          <a:p>
            <a:pPr lvl="2"/>
            <a:r>
              <a:rPr lang="en-US" sz="3600" dirty="0"/>
              <a:t>Terminated, graduated, audited, etc.</a:t>
            </a:r>
          </a:p>
          <a:p>
            <a:pPr lvl="1"/>
            <a:r>
              <a:rPr lang="en-US" sz="3600" dirty="0"/>
              <a:t>Time + Event</a:t>
            </a:r>
          </a:p>
          <a:p>
            <a:pPr lvl="2"/>
            <a:r>
              <a:rPr lang="en-US" sz="3600" dirty="0"/>
              <a:t>Action </a:t>
            </a:r>
            <a:r>
              <a:rPr lang="en-US" sz="3600" dirty="0">
                <a:sym typeface="Wingdings" panose="05000000000000000000" pitchFamily="2" charset="2"/>
              </a:rPr>
              <a:t></a:t>
            </a:r>
            <a:r>
              <a:rPr lang="en-US" sz="3600" dirty="0"/>
              <a:t> end of month/year</a:t>
            </a:r>
          </a:p>
          <a:p>
            <a:endParaRPr lang="en-US" sz="2125" dirty="0"/>
          </a:p>
        </p:txBody>
      </p:sp>
    </p:spTree>
    <p:extLst>
      <p:ext uri="{BB962C8B-B14F-4D97-AF65-F5344CB8AC3E}">
        <p14:creationId xmlns:p14="http://schemas.microsoft.com/office/powerpoint/2010/main" val="2738175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685800" y="1554163"/>
            <a:ext cx="7772400" cy="1101725"/>
          </a:xfrm>
        </p:spPr>
        <p:txBody>
          <a:bodyPr/>
          <a:lstStyle/>
          <a:p>
            <a:pPr eaLnBrk="1" hangingPunct="1"/>
            <a:r>
              <a:rPr lang="en-US" altLang="en-US" dirty="0" smtClean="0"/>
              <a:t>Examples</a:t>
            </a:r>
          </a:p>
        </p:txBody>
      </p:sp>
      <p:sp>
        <p:nvSpPr>
          <p:cNvPr id="20483" name="Subtitle 2"/>
          <p:cNvSpPr>
            <a:spLocks noGrp="1"/>
          </p:cNvSpPr>
          <p:nvPr>
            <p:ph type="subTitle" idx="1"/>
          </p:nvPr>
        </p:nvSpPr>
        <p:spPr>
          <a:xfrm>
            <a:off x="1371600" y="2422525"/>
            <a:ext cx="6400800" cy="1314450"/>
          </a:xfrm>
        </p:spPr>
        <p:txBody>
          <a:bodyPr/>
          <a:lstStyle/>
          <a:p>
            <a:pPr eaLnBrk="1" hangingPunct="1"/>
            <a:endParaRPr lang="en-US" altLang="en-US" dirty="0" smtClean="0"/>
          </a:p>
        </p:txBody>
      </p:sp>
    </p:spTree>
    <p:extLst>
      <p:ext uri="{BB962C8B-B14F-4D97-AF65-F5344CB8AC3E}">
        <p14:creationId xmlns:p14="http://schemas.microsoft.com/office/powerpoint/2010/main" val="3131104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altLang="en-US" dirty="0" smtClean="0"/>
              <a:t>Story Time</a:t>
            </a:r>
          </a:p>
        </p:txBody>
      </p:sp>
      <p:sp>
        <p:nvSpPr>
          <p:cNvPr id="7" name="Rectangle 3"/>
          <p:cNvSpPr>
            <a:spLocks noGrp="1" noChangeArrowheads="1"/>
          </p:cNvSpPr>
          <p:nvPr>
            <p:ph idx="1"/>
          </p:nvPr>
        </p:nvSpPr>
        <p:spPr>
          <a:xfrm>
            <a:off x="299861" y="936010"/>
            <a:ext cx="5705286" cy="3544795"/>
          </a:xfrm>
        </p:spPr>
        <p:txBody>
          <a:bodyPr>
            <a:normAutofit/>
          </a:bodyPr>
          <a:lstStyle/>
          <a:p>
            <a:r>
              <a:rPr lang="en-US" dirty="0"/>
              <a:t>Each of our clients must </a:t>
            </a:r>
            <a:r>
              <a:rPr lang="en-US" dirty="0" smtClean="0"/>
              <a:t>agree </a:t>
            </a:r>
            <a:r>
              <a:rPr lang="en-US" dirty="0"/>
              <a:t>to a Contract of </a:t>
            </a:r>
            <a:r>
              <a:rPr lang="en-US" dirty="0" smtClean="0"/>
              <a:t>Confidential </a:t>
            </a:r>
            <a:r>
              <a:rPr lang="en-US" dirty="0"/>
              <a:t>Investigative </a:t>
            </a:r>
            <a:r>
              <a:rPr lang="en-US" dirty="0" smtClean="0"/>
              <a:t>Services </a:t>
            </a:r>
            <a:r>
              <a:rPr lang="en-US" dirty="0"/>
              <a:t>(CIS Contract</a:t>
            </a:r>
            <a:r>
              <a:rPr lang="en-US" dirty="0" smtClean="0"/>
              <a:t>)</a:t>
            </a:r>
            <a:endParaRPr lang="en-US" dirty="0"/>
          </a:p>
        </p:txBody>
      </p:sp>
      <p:pic>
        <p:nvPicPr>
          <p:cNvPr id="1027" name="Picture 3" descr="C:\Users\jason.rothenberg\Desktop\private-investigator-contract-and-service-agre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147" y="1076969"/>
            <a:ext cx="2242901" cy="3351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679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altLang="en-US" dirty="0" smtClean="0"/>
              <a:t>Example</a:t>
            </a:r>
          </a:p>
        </p:txBody>
      </p:sp>
      <p:graphicFrame>
        <p:nvGraphicFramePr>
          <p:cNvPr id="4" name="Content Placeholder 3"/>
          <p:cNvGraphicFramePr>
            <a:graphicFrameLocks/>
          </p:cNvGraphicFramePr>
          <p:nvPr>
            <p:extLst>
              <p:ext uri="{D42A27DB-BD31-4B8C-83A1-F6EECF244321}">
                <p14:modId xmlns:p14="http://schemas.microsoft.com/office/powerpoint/2010/main" val="1307369114"/>
              </p:ext>
            </p:extLst>
          </p:nvPr>
        </p:nvGraphicFramePr>
        <p:xfrm>
          <a:off x="299860" y="1133325"/>
          <a:ext cx="8553854" cy="1798212"/>
        </p:xfrm>
        <a:graphic>
          <a:graphicData uri="http://schemas.openxmlformats.org/drawingml/2006/table">
            <a:tbl>
              <a:tblPr firstRow="1" firstCol="1" bandRow="1">
                <a:tableStyleId>{5C22544A-7EE6-4342-B048-85BDC9FD1C3A}</a:tableStyleId>
              </a:tblPr>
              <a:tblGrid>
                <a:gridCol w="1198277"/>
                <a:gridCol w="2451859"/>
                <a:gridCol w="2451859"/>
                <a:gridCol w="2451859"/>
              </a:tblGrid>
              <a:tr h="396132">
                <a:tc>
                  <a:txBody>
                    <a:bodyPr/>
                    <a:lstStyle/>
                    <a:p>
                      <a:pPr marL="0" marR="0">
                        <a:lnSpc>
                          <a:spcPct val="115000"/>
                        </a:lnSpc>
                        <a:spcBef>
                          <a:spcPts val="0"/>
                        </a:spcBef>
                        <a:spcAft>
                          <a:spcPts val="0"/>
                        </a:spcAft>
                      </a:pPr>
                      <a:r>
                        <a:rPr lang="en-US" sz="2000" dirty="0">
                          <a:effectLst/>
                        </a:rPr>
                        <a:t>Code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Title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Description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Disposition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42772">
                <a:tc>
                  <a:txBody>
                    <a:bodyPr/>
                    <a:lstStyle/>
                    <a:p>
                      <a:pPr marL="0" marR="0">
                        <a:lnSpc>
                          <a:spcPct val="115000"/>
                        </a:lnSpc>
                        <a:spcBef>
                          <a:spcPts val="0"/>
                        </a:spcBef>
                        <a:spcAft>
                          <a:spcPts val="0"/>
                        </a:spcAft>
                      </a:pPr>
                      <a:r>
                        <a:rPr lang="en-US" sz="2000" dirty="0" smtClean="0">
                          <a:effectLst/>
                        </a:rPr>
                        <a:t>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mn-lt"/>
                          <a:ea typeface="+mn-ea"/>
                          <a:cs typeface="+mn-cs"/>
                        </a:rPr>
                        <a:t>CIS Contracts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Contracts created when</a:t>
                      </a:r>
                      <a:r>
                        <a:rPr lang="en-US" sz="2000" baseline="0" dirty="0" smtClean="0">
                          <a:effectLst/>
                        </a:rPr>
                        <a:t> cases are taken by the Private Investigator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Hold </a:t>
                      </a:r>
                      <a:r>
                        <a:rPr lang="en-US" sz="2000" dirty="0" smtClean="0">
                          <a:solidFill>
                            <a:schemeClr val="tx1"/>
                          </a:solidFill>
                          <a:effectLst/>
                        </a:rPr>
                        <a:t>until the end of the year,</a:t>
                      </a:r>
                      <a:r>
                        <a:rPr lang="en-US" sz="2000" dirty="0" smtClean="0">
                          <a:effectLst/>
                        </a:rPr>
                        <a:t> then retain for 3 years before destruction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extBox 4"/>
          <p:cNvSpPr txBox="1"/>
          <p:nvPr/>
        </p:nvSpPr>
        <p:spPr>
          <a:xfrm>
            <a:off x="299860" y="3371933"/>
            <a:ext cx="2430684" cy="646331"/>
          </a:xfrm>
          <a:prstGeom prst="rect">
            <a:avLst/>
          </a:prstGeom>
          <a:noFill/>
        </p:spPr>
        <p:txBody>
          <a:bodyPr wrap="square" rtlCol="0">
            <a:spAutoFit/>
          </a:bodyPr>
          <a:lstStyle/>
          <a:p>
            <a:pPr algn="ctr"/>
            <a:r>
              <a:rPr lang="en-US" sz="3600" dirty="0" smtClean="0">
                <a:solidFill>
                  <a:srgbClr val="00B050"/>
                </a:solidFill>
              </a:rPr>
              <a:t>Cutoff</a:t>
            </a:r>
            <a:endParaRPr lang="en-US" sz="3600" dirty="0">
              <a:solidFill>
                <a:srgbClr val="00B050"/>
              </a:solidFill>
            </a:endParaRPr>
          </a:p>
        </p:txBody>
      </p:sp>
    </p:spTree>
    <p:extLst>
      <p:ext uri="{BB962C8B-B14F-4D97-AF65-F5344CB8AC3E}">
        <p14:creationId xmlns:p14="http://schemas.microsoft.com/office/powerpoint/2010/main" val="2255316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0038" y="-1588"/>
            <a:ext cx="8229600" cy="669926"/>
          </a:xfrm>
        </p:spPr>
        <p:txBody>
          <a:bodyPr/>
          <a:lstStyle/>
          <a:p>
            <a:r>
              <a:rPr lang="en-US" altLang="en-US" dirty="0" smtClean="0"/>
              <a:t>Example</a:t>
            </a:r>
          </a:p>
        </p:txBody>
      </p:sp>
      <p:graphicFrame>
        <p:nvGraphicFramePr>
          <p:cNvPr id="4" name="Content Placeholder 3"/>
          <p:cNvGraphicFramePr>
            <a:graphicFrameLocks/>
          </p:cNvGraphicFramePr>
          <p:nvPr>
            <p:extLst>
              <p:ext uri="{D42A27DB-BD31-4B8C-83A1-F6EECF244321}">
                <p14:modId xmlns:p14="http://schemas.microsoft.com/office/powerpoint/2010/main" val="1119536676"/>
              </p:ext>
            </p:extLst>
          </p:nvPr>
        </p:nvGraphicFramePr>
        <p:xfrm>
          <a:off x="299860" y="1133325"/>
          <a:ext cx="8553854" cy="1798212"/>
        </p:xfrm>
        <a:graphic>
          <a:graphicData uri="http://schemas.openxmlformats.org/drawingml/2006/table">
            <a:tbl>
              <a:tblPr firstRow="1" firstCol="1" bandRow="1">
                <a:tableStyleId>{5C22544A-7EE6-4342-B048-85BDC9FD1C3A}</a:tableStyleId>
              </a:tblPr>
              <a:tblGrid>
                <a:gridCol w="1198277"/>
                <a:gridCol w="2451859"/>
                <a:gridCol w="2451859"/>
                <a:gridCol w="2451859"/>
              </a:tblGrid>
              <a:tr h="396132">
                <a:tc>
                  <a:txBody>
                    <a:bodyPr/>
                    <a:lstStyle/>
                    <a:p>
                      <a:pPr marL="0" marR="0">
                        <a:lnSpc>
                          <a:spcPct val="115000"/>
                        </a:lnSpc>
                        <a:spcBef>
                          <a:spcPts val="0"/>
                        </a:spcBef>
                        <a:spcAft>
                          <a:spcPts val="0"/>
                        </a:spcAft>
                      </a:pPr>
                      <a:r>
                        <a:rPr lang="en-US" sz="2000" dirty="0">
                          <a:effectLst/>
                        </a:rPr>
                        <a:t>Code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Title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Description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Disposition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42772">
                <a:tc>
                  <a:txBody>
                    <a:bodyPr/>
                    <a:lstStyle/>
                    <a:p>
                      <a:pPr marL="0" marR="0">
                        <a:lnSpc>
                          <a:spcPct val="115000"/>
                        </a:lnSpc>
                        <a:spcBef>
                          <a:spcPts val="0"/>
                        </a:spcBef>
                        <a:spcAft>
                          <a:spcPts val="0"/>
                        </a:spcAft>
                      </a:pPr>
                      <a:r>
                        <a:rPr lang="en-US" sz="2000" dirty="0" smtClean="0">
                          <a:effectLst/>
                        </a:rPr>
                        <a:t>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mn-lt"/>
                          <a:ea typeface="+mn-ea"/>
                          <a:cs typeface="+mn-cs"/>
                        </a:rPr>
                        <a:t>CIS Contracts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Contracts created when</a:t>
                      </a:r>
                      <a:r>
                        <a:rPr lang="en-US" sz="2000" baseline="0" dirty="0" smtClean="0">
                          <a:effectLst/>
                        </a:rPr>
                        <a:t> cases are taken by the Private Investigator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rPr>
                        <a:t>Hold until the </a:t>
                      </a:r>
                      <a:r>
                        <a:rPr lang="en-US" sz="2000" dirty="0" smtClean="0">
                          <a:solidFill>
                            <a:srgbClr val="00B050"/>
                          </a:solidFill>
                          <a:effectLst/>
                        </a:rPr>
                        <a:t>end of the year</a:t>
                      </a:r>
                      <a:r>
                        <a:rPr lang="en-US" sz="2000" dirty="0" smtClean="0">
                          <a:effectLst/>
                        </a:rPr>
                        <a:t>, then retain for 3 years before destruction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extBox 4"/>
          <p:cNvSpPr txBox="1"/>
          <p:nvPr/>
        </p:nvSpPr>
        <p:spPr>
          <a:xfrm>
            <a:off x="299860" y="3371933"/>
            <a:ext cx="2430684" cy="646331"/>
          </a:xfrm>
          <a:prstGeom prst="rect">
            <a:avLst/>
          </a:prstGeom>
          <a:noFill/>
        </p:spPr>
        <p:txBody>
          <a:bodyPr wrap="square" rtlCol="0">
            <a:spAutoFit/>
          </a:bodyPr>
          <a:lstStyle/>
          <a:p>
            <a:pPr algn="ctr"/>
            <a:r>
              <a:rPr lang="en-US" sz="3600" dirty="0" smtClean="0">
                <a:solidFill>
                  <a:srgbClr val="00B050"/>
                </a:solidFill>
              </a:rPr>
              <a:t>Cutoff</a:t>
            </a:r>
            <a:endParaRPr lang="en-US" sz="3600" dirty="0">
              <a:solidFill>
                <a:srgbClr val="00B050"/>
              </a:solidFill>
            </a:endParaRPr>
          </a:p>
        </p:txBody>
      </p:sp>
      <p:sp>
        <p:nvSpPr>
          <p:cNvPr id="6" name="TextBox 5"/>
          <p:cNvSpPr txBox="1"/>
          <p:nvPr/>
        </p:nvSpPr>
        <p:spPr>
          <a:xfrm>
            <a:off x="3199318" y="3346933"/>
            <a:ext cx="2430684" cy="646331"/>
          </a:xfrm>
          <a:prstGeom prst="rect">
            <a:avLst/>
          </a:prstGeom>
          <a:noFill/>
        </p:spPr>
        <p:txBody>
          <a:bodyPr wrap="square" rtlCol="0">
            <a:spAutoFit/>
          </a:bodyPr>
          <a:lstStyle/>
          <a:p>
            <a:pPr algn="ctr"/>
            <a:r>
              <a:rPr lang="en-US" sz="3600" dirty="0" smtClean="0">
                <a:solidFill>
                  <a:srgbClr val="0070C0"/>
                </a:solidFill>
              </a:rPr>
              <a:t>Retention</a:t>
            </a:r>
            <a:endParaRPr lang="en-US" sz="3600" dirty="0">
              <a:solidFill>
                <a:srgbClr val="0070C0"/>
              </a:solidFill>
            </a:endParaRPr>
          </a:p>
        </p:txBody>
      </p:sp>
    </p:spTree>
    <p:extLst>
      <p:ext uri="{BB962C8B-B14F-4D97-AF65-F5344CB8AC3E}">
        <p14:creationId xmlns:p14="http://schemas.microsoft.com/office/powerpoint/2010/main" val="2454241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Empower15_PPT_F">
  <a:themeElements>
    <a:clrScheme name="Custom 2">
      <a:dk1>
        <a:sysClr val="windowText" lastClr="000000"/>
      </a:dk1>
      <a:lt1>
        <a:sysClr val="window" lastClr="FFFFFF"/>
      </a:lt1>
      <a:dk2>
        <a:srgbClr val="00355F"/>
      </a:dk2>
      <a:lt2>
        <a:srgbClr val="C2DBE8"/>
      </a:lt2>
      <a:accent1>
        <a:srgbClr val="D15B05"/>
      </a:accent1>
      <a:accent2>
        <a:srgbClr val="0065A4"/>
      </a:accent2>
      <a:accent3>
        <a:srgbClr val="0095D3"/>
      </a:accent3>
      <a:accent4>
        <a:srgbClr val="007DB1"/>
      </a:accent4>
      <a:accent5>
        <a:srgbClr val="00B6DD"/>
      </a:accent5>
      <a:accent6>
        <a:srgbClr val="7EB0C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Empower15_PPT_F</Template>
  <TotalTime>892</TotalTime>
  <Words>3135</Words>
  <Application>Microsoft Office PowerPoint</Application>
  <PresentationFormat>On-screen Show (16:9)</PresentationFormat>
  <Paragraphs>318</Paragraphs>
  <Slides>37</Slides>
  <Notes>32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Empower15_PPT_F</vt:lpstr>
      <vt:lpstr>Records Management</vt:lpstr>
      <vt:lpstr>Agenda</vt:lpstr>
      <vt:lpstr>Records Management Concepts</vt:lpstr>
      <vt:lpstr>What is Records Management?</vt:lpstr>
      <vt:lpstr>Understanding Cutoff</vt:lpstr>
      <vt:lpstr>Examples</vt:lpstr>
      <vt:lpstr>Story Time</vt:lpstr>
      <vt:lpstr>Example</vt:lpstr>
      <vt:lpstr>Example</vt:lpstr>
      <vt:lpstr>Example</vt:lpstr>
      <vt:lpstr>Example</vt:lpstr>
      <vt:lpstr>To the Hands-On Lab!</vt:lpstr>
      <vt:lpstr>Story Time</vt:lpstr>
      <vt:lpstr>Example</vt:lpstr>
      <vt:lpstr>Example</vt:lpstr>
      <vt:lpstr>Example</vt:lpstr>
      <vt:lpstr>Example</vt:lpstr>
      <vt:lpstr>Example</vt:lpstr>
      <vt:lpstr>Example</vt:lpstr>
      <vt:lpstr>Example</vt:lpstr>
      <vt:lpstr>Example</vt:lpstr>
      <vt:lpstr>To the Hands-On Lab!</vt:lpstr>
      <vt:lpstr>Scenarios</vt:lpstr>
      <vt:lpstr>Scenario 1</vt:lpstr>
      <vt:lpstr>Translating the Scenario</vt:lpstr>
      <vt:lpstr>Scenario 2</vt:lpstr>
      <vt:lpstr>Translating the Scenario</vt:lpstr>
      <vt:lpstr>Scenario 3</vt:lpstr>
      <vt:lpstr>Translating the Scenario</vt:lpstr>
      <vt:lpstr>Scenario 4</vt:lpstr>
      <vt:lpstr>Translating the Scenario</vt:lpstr>
      <vt:lpstr>Scenario 5</vt:lpstr>
      <vt:lpstr>Translating the Scenario</vt:lpstr>
      <vt:lpstr>Scenario 6</vt:lpstr>
      <vt:lpstr>Translating the Scenario</vt:lpstr>
      <vt:lpstr>Conclusion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Sierra Jahoda</dc:creator>
  <cp:lastModifiedBy>Jason Rothenberg</cp:lastModifiedBy>
  <cp:revision>64</cp:revision>
  <cp:lastPrinted>2012-02-29T18:17:17Z</cp:lastPrinted>
  <dcterms:created xsi:type="dcterms:W3CDTF">2014-07-01T17:40:54Z</dcterms:created>
  <dcterms:modified xsi:type="dcterms:W3CDTF">2015-06-11T18:05:37Z</dcterms:modified>
</cp:coreProperties>
</file>